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 id="2147483684" r:id="rId2"/>
  </p:sldMasterIdLst>
  <p:notesMasterIdLst>
    <p:notesMasterId r:id="rId36"/>
  </p:notesMasterIdLst>
  <p:sldIdLst>
    <p:sldId id="256" r:id="rId3"/>
    <p:sldId id="494" r:id="rId4"/>
    <p:sldId id="506" r:id="rId5"/>
    <p:sldId id="507" r:id="rId6"/>
    <p:sldId id="508" r:id="rId7"/>
    <p:sldId id="509" r:id="rId8"/>
    <p:sldId id="436" r:id="rId9"/>
    <p:sldId id="511" r:id="rId10"/>
    <p:sldId id="510" r:id="rId11"/>
    <p:sldId id="512" r:id="rId12"/>
    <p:sldId id="513" r:id="rId13"/>
    <p:sldId id="514" r:id="rId14"/>
    <p:sldId id="515" r:id="rId15"/>
    <p:sldId id="516" r:id="rId16"/>
    <p:sldId id="517" r:id="rId17"/>
    <p:sldId id="518" r:id="rId18"/>
    <p:sldId id="519" r:id="rId19"/>
    <p:sldId id="521" r:id="rId20"/>
    <p:sldId id="520" r:id="rId21"/>
    <p:sldId id="422" r:id="rId22"/>
    <p:sldId id="419" r:id="rId23"/>
    <p:sldId id="523" r:id="rId24"/>
    <p:sldId id="524" r:id="rId25"/>
    <p:sldId id="525" r:id="rId26"/>
    <p:sldId id="526" r:id="rId27"/>
    <p:sldId id="527" r:id="rId28"/>
    <p:sldId id="528" r:id="rId29"/>
    <p:sldId id="529" r:id="rId30"/>
    <p:sldId id="530" r:id="rId31"/>
    <p:sldId id="531" r:id="rId32"/>
    <p:sldId id="532" r:id="rId33"/>
    <p:sldId id="536" r:id="rId34"/>
    <p:sldId id="535"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2915"/>
    <p:restoredTop sz="94694"/>
  </p:normalViewPr>
  <p:slideViewPr>
    <p:cSldViewPr snapToGrid="0" snapToObjects="1">
      <p:cViewPr varScale="1">
        <p:scale>
          <a:sx n="121" d="100"/>
          <a:sy n="121" d="100"/>
        </p:scale>
        <p:origin x="272"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theme" Target="theme/theme1.xml"/><Relationship Id="rId21" Type="http://schemas.openxmlformats.org/officeDocument/2006/relationships/slide" Target="slides/slide19.xml"/><Relationship Id="rId34" Type="http://schemas.openxmlformats.org/officeDocument/2006/relationships/slide" Target="slides/slide32.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8" Type="http://schemas.openxmlformats.org/officeDocument/2006/relationships/slide" Target="slides/slide6.xml"/><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6516A0F-2645-F945-ADC5-B2CC11F8F912}" type="datetimeFigureOut">
              <a:rPr lang="en-US" smtClean="0"/>
              <a:t>9/28/21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59D32B1-08AD-0943-8C60-7CB4F1A83E64}" type="slidenum">
              <a:rPr lang="en-US" smtClean="0"/>
              <a:t>‹#›</a:t>
            </a:fld>
            <a:endParaRPr lang="en-US"/>
          </a:p>
        </p:txBody>
      </p:sp>
    </p:spTree>
    <p:extLst>
      <p:ext uri="{BB962C8B-B14F-4D97-AF65-F5344CB8AC3E}">
        <p14:creationId xmlns:p14="http://schemas.microsoft.com/office/powerpoint/2010/main" val="38365972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72802D-2D03-BE49-97AF-DE25499D6FB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A3C79BB-C53F-454F-8922-2B273918935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274EF80-FE65-ED4F-9FE0-B09E92D1EA8A}"/>
              </a:ext>
            </a:extLst>
          </p:cNvPr>
          <p:cNvSpPr>
            <a:spLocks noGrp="1"/>
          </p:cNvSpPr>
          <p:nvPr>
            <p:ph type="dt" sz="half" idx="10"/>
          </p:nvPr>
        </p:nvSpPr>
        <p:spPr/>
        <p:txBody>
          <a:bodyPr/>
          <a:lstStyle/>
          <a:p>
            <a:fld id="{6008B229-1626-F140-A5AB-667E95C72CE6}" type="datetime1">
              <a:rPr lang="en-US" smtClean="0"/>
              <a:t>9/28/21</a:t>
            </a:fld>
            <a:endParaRPr lang="en-US"/>
          </a:p>
        </p:txBody>
      </p:sp>
      <p:sp>
        <p:nvSpPr>
          <p:cNvPr id="5" name="Footer Placeholder 4">
            <a:extLst>
              <a:ext uri="{FF2B5EF4-FFF2-40B4-BE49-F238E27FC236}">
                <a16:creationId xmlns:a16="http://schemas.microsoft.com/office/drawing/2014/main" id="{679F942A-634C-BB40-9910-CBFA440686A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9942F66-DE68-D245-97C8-9A6FA1D0AEF4}"/>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13158650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CA86B8-FDC8-A24B-A420-9A35290385C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1A81A36-D120-B846-BA83-5C4BFEA3627F}"/>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C5F6F14-E9DD-E146-A94A-4A7CA228F3D7}"/>
              </a:ext>
            </a:extLst>
          </p:cNvPr>
          <p:cNvSpPr>
            <a:spLocks noGrp="1"/>
          </p:cNvSpPr>
          <p:nvPr>
            <p:ph type="dt" sz="half" idx="10"/>
          </p:nvPr>
        </p:nvSpPr>
        <p:spPr/>
        <p:txBody>
          <a:bodyPr/>
          <a:lstStyle/>
          <a:p>
            <a:fld id="{777BA9D7-BCB1-2C4D-8831-3E14AB2674F7}" type="datetime1">
              <a:rPr lang="en-US" smtClean="0"/>
              <a:t>9/28/21</a:t>
            </a:fld>
            <a:endParaRPr lang="en-US"/>
          </a:p>
        </p:txBody>
      </p:sp>
      <p:sp>
        <p:nvSpPr>
          <p:cNvPr id="5" name="Footer Placeholder 4">
            <a:extLst>
              <a:ext uri="{FF2B5EF4-FFF2-40B4-BE49-F238E27FC236}">
                <a16:creationId xmlns:a16="http://schemas.microsoft.com/office/drawing/2014/main" id="{FF470E94-9F94-1649-8FE1-5341BF855B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1F5164-23F2-A840-AE31-9813D2137143}"/>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30203776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1027D83-6F99-5343-9159-1F2E060A4D1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6F7CEDD-89DF-CC43-9E60-8FC65D4CFA73}"/>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9BE88CF-EA17-6D4E-A676-D0DD2AEEE584}"/>
              </a:ext>
            </a:extLst>
          </p:cNvPr>
          <p:cNvSpPr>
            <a:spLocks noGrp="1"/>
          </p:cNvSpPr>
          <p:nvPr>
            <p:ph type="dt" sz="half" idx="10"/>
          </p:nvPr>
        </p:nvSpPr>
        <p:spPr/>
        <p:txBody>
          <a:bodyPr/>
          <a:lstStyle/>
          <a:p>
            <a:fld id="{C8CF900D-2ECF-E249-9251-2832B420FAEA}" type="datetime1">
              <a:rPr lang="en-US" smtClean="0"/>
              <a:t>9/28/21</a:t>
            </a:fld>
            <a:endParaRPr lang="en-US"/>
          </a:p>
        </p:txBody>
      </p:sp>
      <p:sp>
        <p:nvSpPr>
          <p:cNvPr id="5" name="Footer Placeholder 4">
            <a:extLst>
              <a:ext uri="{FF2B5EF4-FFF2-40B4-BE49-F238E27FC236}">
                <a16:creationId xmlns:a16="http://schemas.microsoft.com/office/drawing/2014/main" id="{BEC857EE-AA9E-7744-B121-837829395A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805FA26-DD53-CA43-B54B-89E91BCDA11F}"/>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18746188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8"/>
            <a:ext cx="10363200" cy="1470025"/>
          </a:xfrm>
        </p:spPr>
        <p:txBody>
          <a:bodyPr/>
          <a:lstStyle/>
          <a:p>
            <a:r>
              <a:rPr lang="en-US"/>
              <a:t>Click to edit Master title style</a:t>
            </a:r>
            <a:endParaRPr lang="en-US" dirty="0"/>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lvl1pPr>
          </a:lstStyle>
          <a:p>
            <a:pPr>
              <a:defRPr/>
            </a:pPr>
            <a:fld id="{30785609-E5CC-DE44-B37C-B4F30876FF32}" type="datetime1">
              <a:rPr lang="en-US" smtClean="0"/>
              <a:t>9/28/21</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1E82176-A547-F94B-AC51-D6E9C882CB88}" type="slidenum">
              <a:rPr lang="en-US"/>
              <a:pPr>
                <a:defRPr/>
              </a:pPr>
              <a:t>‹#›</a:t>
            </a:fld>
            <a:endParaRPr lang="en-US"/>
          </a:p>
        </p:txBody>
      </p:sp>
    </p:spTree>
    <p:extLst>
      <p:ext uri="{BB962C8B-B14F-4D97-AF65-F5344CB8AC3E}">
        <p14:creationId xmlns:p14="http://schemas.microsoft.com/office/powerpoint/2010/main" val="35790850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609600" y="2280746"/>
            <a:ext cx="10972800" cy="384541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pPr>
              <a:defRPr/>
            </a:pPr>
            <a:fld id="{DD2F8954-4A2E-3243-B2DC-9CD5CB712752}" type="datetime1">
              <a:rPr lang="en-US" smtClean="0"/>
              <a:t>9/28/21</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3FF2C605-4958-CF43-AA48-80339EFDB0AF}" type="slidenum">
              <a:rPr lang="en-US"/>
              <a:pPr>
                <a:defRPr/>
              </a:pPr>
              <a:t>‹#›</a:t>
            </a:fld>
            <a:endParaRPr lang="en-US"/>
          </a:p>
        </p:txBody>
      </p:sp>
    </p:spTree>
    <p:extLst>
      <p:ext uri="{BB962C8B-B14F-4D97-AF65-F5344CB8AC3E}">
        <p14:creationId xmlns:p14="http://schemas.microsoft.com/office/powerpoint/2010/main" val="413319810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1380751"/>
            <a:ext cx="10363200" cy="1362075"/>
          </a:xfrm>
        </p:spPr>
        <p:txBody>
          <a:bodyPr anchor="t"/>
          <a:lstStyle>
            <a:lvl1pPr algn="l">
              <a:defRPr sz="5333" b="1" cap="all"/>
            </a:lvl1pPr>
          </a:lstStyle>
          <a:p>
            <a:r>
              <a:rPr lang="en-US"/>
              <a:t>Click to edit Master title style</a:t>
            </a:r>
            <a:endParaRPr lang="en-US" dirty="0"/>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667">
                <a:solidFill>
                  <a:schemeClr val="tx1">
                    <a:tint val="75000"/>
                  </a:schemeClr>
                </a:solidFill>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lvl1pPr>
          </a:lstStyle>
          <a:p>
            <a:pPr>
              <a:defRPr/>
            </a:pPr>
            <a:fld id="{2FD4575D-199B-0745-9376-4BA74FA8EFA7}" type="datetime1">
              <a:rPr lang="en-US" smtClean="0"/>
              <a:t>9/28/21</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DA6BD0F-ABBC-C14D-BC96-77BE126A748B}" type="slidenum">
              <a:rPr lang="en-US"/>
              <a:pPr>
                <a:defRPr/>
              </a:pPr>
              <a:t>‹#›</a:t>
            </a:fld>
            <a:endParaRPr lang="en-US"/>
          </a:p>
        </p:txBody>
      </p:sp>
    </p:spTree>
    <p:extLst>
      <p:ext uri="{BB962C8B-B14F-4D97-AF65-F5344CB8AC3E}">
        <p14:creationId xmlns:p14="http://schemas.microsoft.com/office/powerpoint/2010/main" val="289589423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968503"/>
            <a:ext cx="5384800" cy="415766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97600" y="1968503"/>
            <a:ext cx="5384800" cy="415766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3"/>
          <p:cNvSpPr>
            <a:spLocks noGrp="1"/>
          </p:cNvSpPr>
          <p:nvPr>
            <p:ph type="dt" sz="half" idx="10"/>
          </p:nvPr>
        </p:nvSpPr>
        <p:spPr/>
        <p:txBody>
          <a:bodyPr/>
          <a:lstStyle>
            <a:lvl1pPr>
              <a:defRPr/>
            </a:lvl1pPr>
          </a:lstStyle>
          <a:p>
            <a:pPr>
              <a:defRPr/>
            </a:pPr>
            <a:fld id="{334EC5E2-8D01-2849-BCEF-95F1335AF02C}" type="datetime1">
              <a:rPr lang="en-US" smtClean="0"/>
              <a:t>9/28/21</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EC35E9FC-F6D5-0349-BBED-EA7D7A9BC49B}" type="slidenum">
              <a:rPr lang="en-US"/>
              <a:pPr>
                <a:defRPr/>
              </a:pPr>
              <a:t>‹#›</a:t>
            </a:fld>
            <a:endParaRPr lang="en-US"/>
          </a:p>
        </p:txBody>
      </p:sp>
    </p:spTree>
    <p:extLst>
      <p:ext uri="{BB962C8B-B14F-4D97-AF65-F5344CB8AC3E}">
        <p14:creationId xmlns:p14="http://schemas.microsoft.com/office/powerpoint/2010/main" val="328165758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4" y="867339"/>
            <a:ext cx="10972800" cy="1068387"/>
          </a:xfrm>
        </p:spPr>
        <p:txBody>
          <a:bodyPr/>
          <a:lstStyle>
            <a:lvl1pPr>
              <a:defRPr/>
            </a:lvl1pPr>
          </a:lstStyle>
          <a:p>
            <a:r>
              <a:rPr lang="en-US"/>
              <a:t>Click to edit Master title style</a:t>
            </a:r>
            <a:endParaRPr lang="en-US" dirty="0"/>
          </a:p>
        </p:txBody>
      </p:sp>
      <p:sp>
        <p:nvSpPr>
          <p:cNvPr id="4" name="Content Placeholder 3"/>
          <p:cNvSpPr>
            <a:spLocks noGrp="1"/>
          </p:cNvSpPr>
          <p:nvPr>
            <p:ph sz="half" idx="2"/>
          </p:nvPr>
        </p:nvSpPr>
        <p:spPr>
          <a:xfrm>
            <a:off x="609600" y="2174875"/>
            <a:ext cx="5386917" cy="3951288"/>
          </a:xfr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6193372" y="2174875"/>
            <a:ext cx="5389033" cy="3951288"/>
          </a:xfr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lvl1pPr>
              <a:defRPr/>
            </a:lvl1pPr>
          </a:lstStyle>
          <a:p>
            <a:pPr>
              <a:defRPr/>
            </a:pPr>
            <a:fld id="{71BB4091-1279-5E46-833E-3B1192709521}" type="datetime1">
              <a:rPr lang="en-US" smtClean="0"/>
              <a:t>9/28/21</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BB5B94E0-5E06-6D42-A41D-50D581B40900}" type="slidenum">
              <a:rPr lang="en-US"/>
              <a:pPr>
                <a:defRPr/>
              </a:pPr>
              <a:t>‹#›</a:t>
            </a:fld>
            <a:endParaRPr lang="en-US"/>
          </a:p>
        </p:txBody>
      </p:sp>
    </p:spTree>
    <p:extLst>
      <p:ext uri="{BB962C8B-B14F-4D97-AF65-F5344CB8AC3E}">
        <p14:creationId xmlns:p14="http://schemas.microsoft.com/office/powerpoint/2010/main" val="130618392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fld id="{98C5C5CE-9A98-3649-A752-35F044CBF5B8}" type="datetime1">
              <a:rPr lang="en-US" smtClean="0"/>
              <a:t>9/28/21</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C2AB7D4D-4E81-5B40-91F6-CF14C25F8623}" type="slidenum">
              <a:rPr lang="en-US"/>
              <a:pPr>
                <a:defRPr/>
              </a:pPr>
              <a:t>‹#›</a:t>
            </a:fld>
            <a:endParaRPr lang="en-US"/>
          </a:p>
        </p:txBody>
      </p:sp>
    </p:spTree>
    <p:extLst>
      <p:ext uri="{BB962C8B-B14F-4D97-AF65-F5344CB8AC3E}">
        <p14:creationId xmlns:p14="http://schemas.microsoft.com/office/powerpoint/2010/main" val="228382584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79324C5E-CE4C-B646-8BD9-2D7670818E7E}" type="datetime1">
              <a:rPr lang="en-US" smtClean="0"/>
              <a:t>9/28/21</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B35B2FA7-4FDB-5643-811E-7991DEE50B01}" type="slidenum">
              <a:rPr lang="en-US"/>
              <a:pPr>
                <a:defRPr/>
              </a:pPr>
              <a:t>‹#›</a:t>
            </a:fld>
            <a:endParaRPr lang="en-US"/>
          </a:p>
        </p:txBody>
      </p:sp>
    </p:spTree>
    <p:extLst>
      <p:ext uri="{BB962C8B-B14F-4D97-AF65-F5344CB8AC3E}">
        <p14:creationId xmlns:p14="http://schemas.microsoft.com/office/powerpoint/2010/main" val="78583194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5" y="273049"/>
            <a:ext cx="4011084" cy="1162051"/>
          </a:xfrm>
        </p:spPr>
        <p:txBody>
          <a:bodyPr anchor="b"/>
          <a:lstStyle>
            <a:lvl1pPr algn="l">
              <a:defRPr sz="2667" b="1"/>
            </a:lvl1pPr>
          </a:lstStyle>
          <a:p>
            <a:r>
              <a:rPr lang="en-US"/>
              <a:t>Click to edit Master title style</a:t>
            </a:r>
          </a:p>
        </p:txBody>
      </p:sp>
      <p:sp>
        <p:nvSpPr>
          <p:cNvPr id="3" name="Content Placeholder 2"/>
          <p:cNvSpPr>
            <a:spLocks noGrp="1"/>
          </p:cNvSpPr>
          <p:nvPr>
            <p:ph idx="1"/>
          </p:nvPr>
        </p:nvSpPr>
        <p:spPr>
          <a:xfrm>
            <a:off x="4766733" y="273053"/>
            <a:ext cx="6815667" cy="5853113"/>
          </a:xfrm>
        </p:spPr>
        <p:txBody>
          <a:bodyPr/>
          <a:lstStyle>
            <a:lvl1pPr>
              <a:defRPr sz="4267"/>
            </a:lvl1pPr>
            <a:lvl2pPr>
              <a:defRPr sz="3733"/>
            </a:lvl2pPr>
            <a:lvl3pPr>
              <a:defRPr sz="3200"/>
            </a:lvl3pPr>
            <a:lvl4pPr>
              <a:defRPr sz="2667"/>
            </a:lvl4pPr>
            <a:lvl5pPr>
              <a:defRPr sz="2667"/>
            </a:lvl5pPr>
            <a:lvl6pPr>
              <a:defRPr sz="2667"/>
            </a:lvl6pPr>
            <a:lvl7pPr>
              <a:defRPr sz="2667"/>
            </a:lvl7pPr>
            <a:lvl8pPr>
              <a:defRPr sz="2667"/>
            </a:lvl8pPr>
            <a:lvl9pPr>
              <a:defRPr sz="2667"/>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5" y="1435103"/>
            <a:ext cx="4011084" cy="46910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Edit Master text styles</a:t>
            </a:r>
          </a:p>
        </p:txBody>
      </p:sp>
      <p:sp>
        <p:nvSpPr>
          <p:cNvPr id="5" name="Date Placeholder 3"/>
          <p:cNvSpPr>
            <a:spLocks noGrp="1"/>
          </p:cNvSpPr>
          <p:nvPr>
            <p:ph type="dt" sz="half" idx="10"/>
          </p:nvPr>
        </p:nvSpPr>
        <p:spPr/>
        <p:txBody>
          <a:bodyPr/>
          <a:lstStyle>
            <a:lvl1pPr>
              <a:defRPr/>
            </a:lvl1pPr>
          </a:lstStyle>
          <a:p>
            <a:pPr>
              <a:defRPr/>
            </a:pPr>
            <a:fld id="{03B3BC9F-3142-5445-97AB-BA4A48743DCA}" type="datetime1">
              <a:rPr lang="en-US" smtClean="0"/>
              <a:t>9/28/21</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91DD8B14-AE1E-054C-8668-93D0F0400A18}" type="slidenum">
              <a:rPr lang="en-US"/>
              <a:pPr>
                <a:defRPr/>
              </a:pPr>
              <a:t>‹#›</a:t>
            </a:fld>
            <a:endParaRPr lang="en-US"/>
          </a:p>
        </p:txBody>
      </p:sp>
    </p:spTree>
    <p:extLst>
      <p:ext uri="{BB962C8B-B14F-4D97-AF65-F5344CB8AC3E}">
        <p14:creationId xmlns:p14="http://schemas.microsoft.com/office/powerpoint/2010/main" val="31152809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C5C586-3F5F-8148-BB1F-499EF949B08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26E2D30-D2E4-C24D-96F5-10BF4E042259}"/>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1CC657D-8EE5-CB48-9FCB-F9F368C27214}"/>
              </a:ext>
            </a:extLst>
          </p:cNvPr>
          <p:cNvSpPr>
            <a:spLocks noGrp="1"/>
          </p:cNvSpPr>
          <p:nvPr>
            <p:ph type="dt" sz="half" idx="10"/>
          </p:nvPr>
        </p:nvSpPr>
        <p:spPr/>
        <p:txBody>
          <a:bodyPr/>
          <a:lstStyle/>
          <a:p>
            <a:fld id="{054DD6E4-1949-3040-894C-35794FB3182E}" type="datetime1">
              <a:rPr lang="en-US" smtClean="0"/>
              <a:t>9/28/21</a:t>
            </a:fld>
            <a:endParaRPr lang="en-US"/>
          </a:p>
        </p:txBody>
      </p:sp>
      <p:sp>
        <p:nvSpPr>
          <p:cNvPr id="5" name="Footer Placeholder 4">
            <a:extLst>
              <a:ext uri="{FF2B5EF4-FFF2-40B4-BE49-F238E27FC236}">
                <a16:creationId xmlns:a16="http://schemas.microsoft.com/office/drawing/2014/main" id="{818A4680-2FCD-2C45-88DD-58DC3F0940E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73DDA8-E64C-534E-9966-09CB65200A30}"/>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123364754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1"/>
            <a:ext cx="7315200" cy="566739"/>
          </a:xfrm>
        </p:spPr>
        <p:txBody>
          <a:bodyPr anchor="b"/>
          <a:lstStyle>
            <a:lvl1pPr algn="l">
              <a:defRPr sz="2667" b="1"/>
            </a:lvl1pPr>
          </a:lstStyle>
          <a:p>
            <a:r>
              <a:rPr lang="en-US"/>
              <a:t>Click to edit Master title style</a:t>
            </a:r>
            <a:endParaRPr lang="en-US" dirty="0"/>
          </a:p>
        </p:txBody>
      </p:sp>
      <p:sp>
        <p:nvSpPr>
          <p:cNvPr id="3" name="Picture Placeholder 2"/>
          <p:cNvSpPr>
            <a:spLocks noGrp="1"/>
          </p:cNvSpPr>
          <p:nvPr>
            <p:ph type="pic" idx="1"/>
          </p:nvPr>
        </p:nvSpPr>
        <p:spPr>
          <a:xfrm>
            <a:off x="2389717" y="612775"/>
            <a:ext cx="7315200" cy="4114800"/>
          </a:xfrm>
        </p:spPr>
        <p:txBody>
          <a:bodyPr rtlCol="0">
            <a:normAutofit/>
          </a:bodyPr>
          <a:lstStyle>
            <a:lvl1pPr marL="0" indent="0">
              <a:buNone/>
              <a:defRPr sz="4267"/>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pPr lvl="0"/>
            <a:r>
              <a:rPr lang="en-US" noProof="0"/>
              <a:t>Click icon to add picture</a:t>
            </a:r>
            <a:endParaRPr lang="en-US" noProof="0" dirty="0"/>
          </a:p>
        </p:txBody>
      </p:sp>
      <p:sp>
        <p:nvSpPr>
          <p:cNvPr id="4" name="Text Placeholder 3"/>
          <p:cNvSpPr>
            <a:spLocks noGrp="1"/>
          </p:cNvSpPr>
          <p:nvPr>
            <p:ph type="body" sz="half" idx="2"/>
          </p:nvPr>
        </p:nvSpPr>
        <p:spPr>
          <a:xfrm>
            <a:off x="2389717" y="5367339"/>
            <a:ext cx="7315200" cy="8048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Edit Master text styles</a:t>
            </a:r>
          </a:p>
        </p:txBody>
      </p:sp>
      <p:sp>
        <p:nvSpPr>
          <p:cNvPr id="5" name="Date Placeholder 3"/>
          <p:cNvSpPr>
            <a:spLocks noGrp="1"/>
          </p:cNvSpPr>
          <p:nvPr>
            <p:ph type="dt" sz="half" idx="10"/>
          </p:nvPr>
        </p:nvSpPr>
        <p:spPr/>
        <p:txBody>
          <a:bodyPr/>
          <a:lstStyle>
            <a:lvl1pPr>
              <a:defRPr/>
            </a:lvl1pPr>
          </a:lstStyle>
          <a:p>
            <a:pPr>
              <a:defRPr/>
            </a:pPr>
            <a:fld id="{1897FE6E-4AF1-BB43-A3BB-BA9931BC385B}" type="datetime1">
              <a:rPr lang="en-US" smtClean="0"/>
              <a:t>9/28/21</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8FEF0004-A563-C64B-9FAD-6198662E1BD1}" type="slidenum">
              <a:rPr lang="en-US"/>
              <a:pPr>
                <a:defRPr/>
              </a:pPr>
              <a:t>‹#›</a:t>
            </a:fld>
            <a:endParaRPr lang="en-US"/>
          </a:p>
        </p:txBody>
      </p:sp>
    </p:spTree>
    <p:extLst>
      <p:ext uri="{BB962C8B-B14F-4D97-AF65-F5344CB8AC3E}">
        <p14:creationId xmlns:p14="http://schemas.microsoft.com/office/powerpoint/2010/main" val="98556826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0DAF1F23-51F5-E24D-A2F3-F9FF410B2C6B}" type="datetime1">
              <a:rPr lang="en-US" smtClean="0"/>
              <a:t>9/28/21</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FB9610A8-B29A-B34A-A0B5-3DF26A2EB850}" type="slidenum">
              <a:rPr lang="en-US"/>
              <a:pPr>
                <a:defRPr/>
              </a:pPr>
              <a:t>‹#›</a:t>
            </a:fld>
            <a:endParaRPr lang="en-US"/>
          </a:p>
        </p:txBody>
      </p:sp>
    </p:spTree>
    <p:extLst>
      <p:ext uri="{BB962C8B-B14F-4D97-AF65-F5344CB8AC3E}">
        <p14:creationId xmlns:p14="http://schemas.microsoft.com/office/powerpoint/2010/main" val="313642016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0"/>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40"/>
            <a:ext cx="8026400" cy="585152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C7F9506E-CC5A-D948-B9E0-FC81D1F3EEB8}" type="datetime1">
              <a:rPr lang="en-US" smtClean="0"/>
              <a:t>9/28/21</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E12D0221-73D0-6245-9CCD-73A1D8FCB5E4}" type="slidenum">
              <a:rPr lang="en-US"/>
              <a:pPr>
                <a:defRPr/>
              </a:pPr>
              <a:t>‹#›</a:t>
            </a:fld>
            <a:endParaRPr lang="en-US"/>
          </a:p>
        </p:txBody>
      </p:sp>
    </p:spTree>
    <p:extLst>
      <p:ext uri="{BB962C8B-B14F-4D97-AF65-F5344CB8AC3E}">
        <p14:creationId xmlns:p14="http://schemas.microsoft.com/office/powerpoint/2010/main" val="7782822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0776C-1D59-8049-88C7-A9CF31D468C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A8B2CAF-2FC3-CE40-AFEE-BB0B1776B2B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0CE7856D-91AF-CD4F-BBB9-BB22C9E8644B}"/>
              </a:ext>
            </a:extLst>
          </p:cNvPr>
          <p:cNvSpPr>
            <a:spLocks noGrp="1"/>
          </p:cNvSpPr>
          <p:nvPr>
            <p:ph type="dt" sz="half" idx="10"/>
          </p:nvPr>
        </p:nvSpPr>
        <p:spPr/>
        <p:txBody>
          <a:bodyPr/>
          <a:lstStyle/>
          <a:p>
            <a:fld id="{C757C4BA-F6BD-9D46-BAF7-7A606C7B7108}" type="datetime1">
              <a:rPr lang="en-US" smtClean="0"/>
              <a:t>9/28/21</a:t>
            </a:fld>
            <a:endParaRPr lang="en-US"/>
          </a:p>
        </p:txBody>
      </p:sp>
      <p:sp>
        <p:nvSpPr>
          <p:cNvPr id="5" name="Footer Placeholder 4">
            <a:extLst>
              <a:ext uri="{FF2B5EF4-FFF2-40B4-BE49-F238E27FC236}">
                <a16:creationId xmlns:a16="http://schemas.microsoft.com/office/drawing/2014/main" id="{16CE3E7E-C490-8847-8BD6-E8FF927245C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148B10A-A8F3-4D47-8A42-C63FD91ED029}"/>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8437152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016C5A-058F-7443-BE51-F3484A7E13C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56365D3-EC68-114D-9B11-DAB294D6F0D9}"/>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AF729DA-5D8F-0D4A-9476-2A4B4565334D}"/>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8E80497-C1FE-D547-B571-D69E574199AB}"/>
              </a:ext>
            </a:extLst>
          </p:cNvPr>
          <p:cNvSpPr>
            <a:spLocks noGrp="1"/>
          </p:cNvSpPr>
          <p:nvPr>
            <p:ph type="dt" sz="half" idx="10"/>
          </p:nvPr>
        </p:nvSpPr>
        <p:spPr/>
        <p:txBody>
          <a:bodyPr/>
          <a:lstStyle/>
          <a:p>
            <a:fld id="{95FEEB89-C0FA-7B44-91C8-3A1F81281704}" type="datetime1">
              <a:rPr lang="en-US" smtClean="0"/>
              <a:t>9/28/21</a:t>
            </a:fld>
            <a:endParaRPr lang="en-US"/>
          </a:p>
        </p:txBody>
      </p:sp>
      <p:sp>
        <p:nvSpPr>
          <p:cNvPr id="6" name="Footer Placeholder 5">
            <a:extLst>
              <a:ext uri="{FF2B5EF4-FFF2-40B4-BE49-F238E27FC236}">
                <a16:creationId xmlns:a16="http://schemas.microsoft.com/office/drawing/2014/main" id="{8AC48521-7F13-C445-8751-4E87C9A27F1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CE37EE6-7CA7-0E41-9D14-89950249757E}"/>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35721332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51FEF4-0D8E-DE46-AA71-05EE50ED029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FDD346F-A12C-C142-8A93-08AF8CD4FB6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43A45F87-A4D7-9343-A334-BB0CFE4C10AF}"/>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55EE44D-0A72-974F-A950-E6793FBEACE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63D733BD-E3C6-644A-BFEA-47849788004B}"/>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682D901-6AD6-4A49-BB2B-6B6114E8DD7A}"/>
              </a:ext>
            </a:extLst>
          </p:cNvPr>
          <p:cNvSpPr>
            <a:spLocks noGrp="1"/>
          </p:cNvSpPr>
          <p:nvPr>
            <p:ph type="dt" sz="half" idx="10"/>
          </p:nvPr>
        </p:nvSpPr>
        <p:spPr/>
        <p:txBody>
          <a:bodyPr/>
          <a:lstStyle/>
          <a:p>
            <a:fld id="{CF66CC17-747B-F748-A0C3-012987D5CF06}" type="datetime1">
              <a:rPr lang="en-US" smtClean="0"/>
              <a:t>9/28/21</a:t>
            </a:fld>
            <a:endParaRPr lang="en-US"/>
          </a:p>
        </p:txBody>
      </p:sp>
      <p:sp>
        <p:nvSpPr>
          <p:cNvPr id="8" name="Footer Placeholder 7">
            <a:extLst>
              <a:ext uri="{FF2B5EF4-FFF2-40B4-BE49-F238E27FC236}">
                <a16:creationId xmlns:a16="http://schemas.microsoft.com/office/drawing/2014/main" id="{1AE8327C-C108-2948-9F3B-C5B7A290D55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1E731F0-A30E-CD44-8DE4-E483375638B1}"/>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6521827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7B4FD0-E6C0-4B4E-9F81-15DB2083772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913ED28-8A5F-F64A-8A93-8A03DD77CDF2}"/>
              </a:ext>
            </a:extLst>
          </p:cNvPr>
          <p:cNvSpPr>
            <a:spLocks noGrp="1"/>
          </p:cNvSpPr>
          <p:nvPr>
            <p:ph type="dt" sz="half" idx="10"/>
          </p:nvPr>
        </p:nvSpPr>
        <p:spPr/>
        <p:txBody>
          <a:bodyPr/>
          <a:lstStyle/>
          <a:p>
            <a:fld id="{69BCEF32-73C1-834F-B688-79D9DDD34705}" type="datetime1">
              <a:rPr lang="en-US" smtClean="0"/>
              <a:t>9/28/21</a:t>
            </a:fld>
            <a:endParaRPr lang="en-US"/>
          </a:p>
        </p:txBody>
      </p:sp>
      <p:sp>
        <p:nvSpPr>
          <p:cNvPr id="4" name="Footer Placeholder 3">
            <a:extLst>
              <a:ext uri="{FF2B5EF4-FFF2-40B4-BE49-F238E27FC236}">
                <a16:creationId xmlns:a16="http://schemas.microsoft.com/office/drawing/2014/main" id="{5AB56722-EB54-8141-9FFB-B883395CC89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82943BF-772C-0847-97EA-D301AA5778E5}"/>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13978163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5AB0981-B3E8-BA40-99FE-EA2C2AD9529B}"/>
              </a:ext>
            </a:extLst>
          </p:cNvPr>
          <p:cNvSpPr>
            <a:spLocks noGrp="1"/>
          </p:cNvSpPr>
          <p:nvPr>
            <p:ph type="dt" sz="half" idx="10"/>
          </p:nvPr>
        </p:nvSpPr>
        <p:spPr/>
        <p:txBody>
          <a:bodyPr/>
          <a:lstStyle/>
          <a:p>
            <a:fld id="{2E3B6507-7DFF-0847-9F5C-8F1A1EA2E5B9}" type="datetime1">
              <a:rPr lang="en-US" smtClean="0"/>
              <a:t>9/28/21</a:t>
            </a:fld>
            <a:endParaRPr lang="en-US"/>
          </a:p>
        </p:txBody>
      </p:sp>
      <p:sp>
        <p:nvSpPr>
          <p:cNvPr id="3" name="Footer Placeholder 2">
            <a:extLst>
              <a:ext uri="{FF2B5EF4-FFF2-40B4-BE49-F238E27FC236}">
                <a16:creationId xmlns:a16="http://schemas.microsoft.com/office/drawing/2014/main" id="{EE22584C-B9F3-5C46-B605-B2FB47395B5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BE55008-FE08-E24B-9B3C-0A16B2CEE7C2}"/>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23961983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47EC03-3651-D14B-AEAB-3A7133F5A90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5F6D8CA-8B8C-944F-8C90-AE9CC8AC0A2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354B7D9-B6E8-714F-A4A5-B28D20D3F8E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86B4357-3269-4248-AEAA-3609D1B55016}"/>
              </a:ext>
            </a:extLst>
          </p:cNvPr>
          <p:cNvSpPr>
            <a:spLocks noGrp="1"/>
          </p:cNvSpPr>
          <p:nvPr>
            <p:ph type="dt" sz="half" idx="10"/>
          </p:nvPr>
        </p:nvSpPr>
        <p:spPr/>
        <p:txBody>
          <a:bodyPr/>
          <a:lstStyle/>
          <a:p>
            <a:fld id="{2DB495FC-A020-2046-83B9-B5FB38D52B0B}" type="datetime1">
              <a:rPr lang="en-US" smtClean="0"/>
              <a:t>9/28/21</a:t>
            </a:fld>
            <a:endParaRPr lang="en-US"/>
          </a:p>
        </p:txBody>
      </p:sp>
      <p:sp>
        <p:nvSpPr>
          <p:cNvPr id="6" name="Footer Placeholder 5">
            <a:extLst>
              <a:ext uri="{FF2B5EF4-FFF2-40B4-BE49-F238E27FC236}">
                <a16:creationId xmlns:a16="http://schemas.microsoft.com/office/drawing/2014/main" id="{DC507DF4-EB73-9348-BA24-2E62ACB54FF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4BFC95E-AF76-2F40-8E6E-10EEB82B0CB8}"/>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9567872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C06BE1-1070-164D-B226-7BEB3337B9A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9FE752A-35DB-4244-957A-47F0C249B8B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D5A8CC6-3E86-9E4C-B828-E55B4933B09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B05BC1C-7B9D-C646-8E67-4C98CDDA9FEA}"/>
              </a:ext>
            </a:extLst>
          </p:cNvPr>
          <p:cNvSpPr>
            <a:spLocks noGrp="1"/>
          </p:cNvSpPr>
          <p:nvPr>
            <p:ph type="dt" sz="half" idx="10"/>
          </p:nvPr>
        </p:nvSpPr>
        <p:spPr/>
        <p:txBody>
          <a:bodyPr/>
          <a:lstStyle/>
          <a:p>
            <a:fld id="{BD7A8680-6AE5-D949-9D95-115987696769}" type="datetime1">
              <a:rPr lang="en-US" smtClean="0"/>
              <a:t>9/28/21</a:t>
            </a:fld>
            <a:endParaRPr lang="en-US"/>
          </a:p>
        </p:txBody>
      </p:sp>
      <p:sp>
        <p:nvSpPr>
          <p:cNvPr id="6" name="Footer Placeholder 5">
            <a:extLst>
              <a:ext uri="{FF2B5EF4-FFF2-40B4-BE49-F238E27FC236}">
                <a16:creationId xmlns:a16="http://schemas.microsoft.com/office/drawing/2014/main" id="{4C79295E-F278-8441-AA89-1F2F8EB2820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1BFDEB5-4B8E-1143-AC2B-DDB5F2941463}"/>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29564458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jp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B12B010-5E9E-E240-BC91-7846D2B278F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163D9EB-2FC9-1848-BCB3-4904198DC0F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C744448-0A7D-184E-908E-72ADAF04E21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F7D75D3-5748-F148-9D5F-9B1083DE5149}" type="datetime1">
              <a:rPr lang="en-US" smtClean="0"/>
              <a:t>9/28/21</a:t>
            </a:fld>
            <a:endParaRPr lang="en-US"/>
          </a:p>
        </p:txBody>
      </p:sp>
      <p:sp>
        <p:nvSpPr>
          <p:cNvPr id="5" name="Footer Placeholder 4">
            <a:extLst>
              <a:ext uri="{FF2B5EF4-FFF2-40B4-BE49-F238E27FC236}">
                <a16:creationId xmlns:a16="http://schemas.microsoft.com/office/drawing/2014/main" id="{B9886183-444C-E749-AEE5-FEA7D7D6E28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0918D00-42C1-B442-BC2B-ECBBCB6471E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5424F7F-1103-A749-AA35-91DD36B89A7B}" type="slidenum">
              <a:rPr lang="en-US" smtClean="0"/>
              <a:t>‹#›</a:t>
            </a:fld>
            <a:endParaRPr lang="en-US"/>
          </a:p>
        </p:txBody>
      </p:sp>
    </p:spTree>
    <p:extLst>
      <p:ext uri="{BB962C8B-B14F-4D97-AF65-F5344CB8AC3E}">
        <p14:creationId xmlns:p14="http://schemas.microsoft.com/office/powerpoint/2010/main" val="681451562"/>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900113"/>
            <a:ext cx="10972800" cy="10683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en-US" dirty="0"/>
              <a:t>Headline Line One</a:t>
            </a:r>
            <a:br>
              <a:rPr lang="en-US" dirty="0"/>
            </a:br>
            <a:r>
              <a:rPr lang="en-US" dirty="0"/>
              <a:t>Headline Line Two</a:t>
            </a:r>
          </a:p>
        </p:txBody>
      </p:sp>
      <p:sp>
        <p:nvSpPr>
          <p:cNvPr id="1027" name="Text Placeholder 2"/>
          <p:cNvSpPr>
            <a:spLocks noGrp="1"/>
          </p:cNvSpPr>
          <p:nvPr>
            <p:ph type="body" idx="1"/>
          </p:nvPr>
        </p:nvSpPr>
        <p:spPr bwMode="auto">
          <a:xfrm>
            <a:off x="609600" y="3022600"/>
            <a:ext cx="10972800" cy="3103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09600" y="6356352"/>
            <a:ext cx="2844800" cy="365125"/>
          </a:xfrm>
          <a:prstGeom prst="rect">
            <a:avLst/>
          </a:prstGeom>
        </p:spPr>
        <p:txBody>
          <a:bodyPr vert="horz" lIns="91440" tIns="45720" rIns="91440" bIns="45720" rtlCol="0" anchor="ctr"/>
          <a:lstStyle>
            <a:lvl1pPr algn="l" fontAlgn="auto">
              <a:spcBef>
                <a:spcPts val="0"/>
              </a:spcBef>
              <a:spcAft>
                <a:spcPts val="0"/>
              </a:spcAft>
              <a:defRPr sz="1600" smtClean="0">
                <a:solidFill>
                  <a:schemeClr val="tx1">
                    <a:tint val="75000"/>
                  </a:schemeClr>
                </a:solidFill>
                <a:latin typeface="Arial" panose="020B0604020202020204" pitchFamily="34" charset="0"/>
                <a:ea typeface="+mn-ea"/>
                <a:cs typeface="Arial" panose="020B0604020202020204" pitchFamily="34" charset="0"/>
              </a:defRPr>
            </a:lvl1pPr>
          </a:lstStyle>
          <a:p>
            <a:pPr>
              <a:defRPr/>
            </a:pPr>
            <a:fld id="{4F3AB534-2132-774F-82DE-4210B1BD5FED}" type="datetime1">
              <a:rPr lang="en-US" smtClean="0"/>
              <a:t>9/28/21</a:t>
            </a:fld>
            <a:endParaRPr lang="en-US" dirty="0"/>
          </a:p>
        </p:txBody>
      </p:sp>
      <p:sp>
        <p:nvSpPr>
          <p:cNvPr id="5" name="Footer Placeholder 4"/>
          <p:cNvSpPr>
            <a:spLocks noGrp="1"/>
          </p:cNvSpPr>
          <p:nvPr>
            <p:ph type="ftr" sz="quarter" idx="3"/>
          </p:nvPr>
        </p:nvSpPr>
        <p:spPr>
          <a:xfrm>
            <a:off x="4165600" y="6356352"/>
            <a:ext cx="3860800" cy="365125"/>
          </a:xfrm>
          <a:prstGeom prst="rect">
            <a:avLst/>
          </a:prstGeom>
        </p:spPr>
        <p:txBody>
          <a:bodyPr vert="horz" lIns="91440" tIns="45720" rIns="91440" bIns="45720" rtlCol="0" anchor="ctr"/>
          <a:lstStyle>
            <a:lvl1pPr algn="ctr" fontAlgn="auto">
              <a:spcBef>
                <a:spcPts val="0"/>
              </a:spcBef>
              <a:spcAft>
                <a:spcPts val="0"/>
              </a:spcAft>
              <a:defRPr sz="1600">
                <a:solidFill>
                  <a:schemeClr val="tx1">
                    <a:tint val="75000"/>
                  </a:schemeClr>
                </a:solidFill>
                <a:latin typeface="Arial" panose="020B0604020202020204" pitchFamily="34" charset="0"/>
                <a:ea typeface="+mn-ea"/>
                <a:cs typeface="Arial" panose="020B0604020202020204" pitchFamily="34" charset="0"/>
              </a:defRPr>
            </a:lvl1pPr>
          </a:lstStyle>
          <a:p>
            <a:pPr>
              <a:defRPr/>
            </a:pPr>
            <a:endParaRPr lang="en-US" dirty="0"/>
          </a:p>
        </p:txBody>
      </p:sp>
      <p:sp>
        <p:nvSpPr>
          <p:cNvPr id="6" name="Slide Number Placeholder 5"/>
          <p:cNvSpPr>
            <a:spLocks noGrp="1"/>
          </p:cNvSpPr>
          <p:nvPr>
            <p:ph type="sldNum" sz="quarter" idx="4"/>
          </p:nvPr>
        </p:nvSpPr>
        <p:spPr>
          <a:xfrm>
            <a:off x="8737600" y="6356352"/>
            <a:ext cx="2844800" cy="365125"/>
          </a:xfrm>
          <a:prstGeom prst="rect">
            <a:avLst/>
          </a:prstGeom>
        </p:spPr>
        <p:txBody>
          <a:bodyPr vert="horz" lIns="91440" tIns="45720" rIns="91440" bIns="45720" rtlCol="0" anchor="ctr"/>
          <a:lstStyle>
            <a:lvl1pPr algn="r" fontAlgn="auto">
              <a:spcBef>
                <a:spcPts val="0"/>
              </a:spcBef>
              <a:spcAft>
                <a:spcPts val="0"/>
              </a:spcAft>
              <a:defRPr sz="1600" smtClean="0">
                <a:solidFill>
                  <a:schemeClr val="tx1">
                    <a:tint val="75000"/>
                  </a:schemeClr>
                </a:solidFill>
                <a:latin typeface="+mn-lt"/>
                <a:ea typeface="+mn-ea"/>
                <a:cs typeface="+mn-cs"/>
              </a:defRPr>
            </a:lvl1pPr>
          </a:lstStyle>
          <a:p>
            <a:pPr>
              <a:defRPr/>
            </a:pPr>
            <a:fld id="{0EF7D53D-272A-624E-BE3D-99D13E2B4193}" type="slidenum">
              <a:rPr lang="en-US"/>
              <a:pPr>
                <a:defRPr/>
              </a:pPr>
              <a:t>‹#›</a:t>
            </a:fld>
            <a:endParaRPr lang="en-US" dirty="0"/>
          </a:p>
        </p:txBody>
      </p:sp>
      <p:pic>
        <p:nvPicPr>
          <p:cNvPr id="8" name="Picture 7"/>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1" y="0"/>
            <a:ext cx="12202925" cy="609600"/>
          </a:xfrm>
          <a:prstGeom prst="rect">
            <a:avLst/>
          </a:prstGeom>
        </p:spPr>
      </p:pic>
    </p:spTree>
    <p:extLst>
      <p:ext uri="{BB962C8B-B14F-4D97-AF65-F5344CB8AC3E}">
        <p14:creationId xmlns:p14="http://schemas.microsoft.com/office/powerpoint/2010/main" val="3459032160"/>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hdr="0" ftr="0" dt="0"/>
  <p:txStyles>
    <p:titleStyle>
      <a:lvl1pPr algn="ctr" defTabSz="609585" rtl="0" eaLnBrk="1" fontAlgn="base" hangingPunct="1">
        <a:spcBef>
          <a:spcPct val="0"/>
        </a:spcBef>
        <a:spcAft>
          <a:spcPct val="0"/>
        </a:spcAft>
        <a:defRPr sz="4267" b="1" kern="1200">
          <a:solidFill>
            <a:schemeClr val="tx1"/>
          </a:solidFill>
          <a:latin typeface="Arial"/>
          <a:ea typeface="ＭＳ Ｐゴシック" charset="0"/>
          <a:cs typeface="Arial"/>
        </a:defRPr>
      </a:lvl1pPr>
      <a:lvl2pPr algn="ctr" defTabSz="609585" rtl="0" eaLnBrk="1" fontAlgn="base" hangingPunct="1">
        <a:spcBef>
          <a:spcPct val="0"/>
        </a:spcBef>
        <a:spcAft>
          <a:spcPct val="0"/>
        </a:spcAft>
        <a:defRPr sz="4267" b="1">
          <a:solidFill>
            <a:schemeClr val="tx1"/>
          </a:solidFill>
          <a:latin typeface="Arial" charset="0"/>
          <a:ea typeface="ＭＳ Ｐゴシック" charset="0"/>
        </a:defRPr>
      </a:lvl2pPr>
      <a:lvl3pPr algn="ctr" defTabSz="609585" rtl="0" eaLnBrk="1" fontAlgn="base" hangingPunct="1">
        <a:spcBef>
          <a:spcPct val="0"/>
        </a:spcBef>
        <a:spcAft>
          <a:spcPct val="0"/>
        </a:spcAft>
        <a:defRPr sz="4267" b="1">
          <a:solidFill>
            <a:schemeClr val="tx1"/>
          </a:solidFill>
          <a:latin typeface="Arial" charset="0"/>
          <a:ea typeface="ＭＳ Ｐゴシック" charset="0"/>
        </a:defRPr>
      </a:lvl3pPr>
      <a:lvl4pPr algn="ctr" defTabSz="609585" rtl="0" eaLnBrk="1" fontAlgn="base" hangingPunct="1">
        <a:spcBef>
          <a:spcPct val="0"/>
        </a:spcBef>
        <a:spcAft>
          <a:spcPct val="0"/>
        </a:spcAft>
        <a:defRPr sz="4267" b="1">
          <a:solidFill>
            <a:schemeClr val="tx1"/>
          </a:solidFill>
          <a:latin typeface="Arial" charset="0"/>
          <a:ea typeface="ＭＳ Ｐゴシック" charset="0"/>
        </a:defRPr>
      </a:lvl4pPr>
      <a:lvl5pPr algn="ctr" defTabSz="609585" rtl="0" eaLnBrk="1" fontAlgn="base" hangingPunct="1">
        <a:spcBef>
          <a:spcPct val="0"/>
        </a:spcBef>
        <a:spcAft>
          <a:spcPct val="0"/>
        </a:spcAft>
        <a:defRPr sz="4267" b="1">
          <a:solidFill>
            <a:schemeClr val="tx1"/>
          </a:solidFill>
          <a:latin typeface="Arial" charset="0"/>
          <a:ea typeface="ＭＳ Ｐゴシック" charset="0"/>
        </a:defRPr>
      </a:lvl5pPr>
      <a:lvl6pPr marL="609585" algn="ctr" defTabSz="609585" rtl="0" eaLnBrk="1" fontAlgn="base" hangingPunct="1">
        <a:spcBef>
          <a:spcPct val="0"/>
        </a:spcBef>
        <a:spcAft>
          <a:spcPct val="0"/>
        </a:spcAft>
        <a:defRPr sz="4267" b="1">
          <a:solidFill>
            <a:schemeClr val="tx1"/>
          </a:solidFill>
          <a:latin typeface="Arial" charset="0"/>
          <a:ea typeface="ＭＳ Ｐゴシック" charset="0"/>
        </a:defRPr>
      </a:lvl6pPr>
      <a:lvl7pPr marL="1219170" algn="ctr" defTabSz="609585" rtl="0" eaLnBrk="1" fontAlgn="base" hangingPunct="1">
        <a:spcBef>
          <a:spcPct val="0"/>
        </a:spcBef>
        <a:spcAft>
          <a:spcPct val="0"/>
        </a:spcAft>
        <a:defRPr sz="4267" b="1">
          <a:solidFill>
            <a:schemeClr val="tx1"/>
          </a:solidFill>
          <a:latin typeface="Arial" charset="0"/>
          <a:ea typeface="ＭＳ Ｐゴシック" charset="0"/>
        </a:defRPr>
      </a:lvl7pPr>
      <a:lvl8pPr marL="1828754" algn="ctr" defTabSz="609585" rtl="0" eaLnBrk="1" fontAlgn="base" hangingPunct="1">
        <a:spcBef>
          <a:spcPct val="0"/>
        </a:spcBef>
        <a:spcAft>
          <a:spcPct val="0"/>
        </a:spcAft>
        <a:defRPr sz="4267" b="1">
          <a:solidFill>
            <a:schemeClr val="tx1"/>
          </a:solidFill>
          <a:latin typeface="Arial" charset="0"/>
          <a:ea typeface="ＭＳ Ｐゴシック" charset="0"/>
        </a:defRPr>
      </a:lvl8pPr>
      <a:lvl9pPr marL="2438339" algn="ctr" defTabSz="609585" rtl="0" eaLnBrk="1" fontAlgn="base" hangingPunct="1">
        <a:spcBef>
          <a:spcPct val="0"/>
        </a:spcBef>
        <a:spcAft>
          <a:spcPct val="0"/>
        </a:spcAft>
        <a:defRPr sz="4267" b="1">
          <a:solidFill>
            <a:schemeClr val="tx1"/>
          </a:solidFill>
          <a:latin typeface="Arial" charset="0"/>
          <a:ea typeface="ＭＳ Ｐゴシック" charset="0"/>
        </a:defRPr>
      </a:lvl9pPr>
    </p:titleStyle>
    <p:bodyStyle>
      <a:lvl1pPr marL="457189" indent="-457189" algn="l" defTabSz="609585" rtl="0" eaLnBrk="1" fontAlgn="base" hangingPunct="1">
        <a:spcBef>
          <a:spcPct val="20000"/>
        </a:spcBef>
        <a:spcAft>
          <a:spcPct val="0"/>
        </a:spcAft>
        <a:buFont typeface="Arial" charset="0"/>
        <a:buChar char="•"/>
        <a:defRPr sz="3200" kern="1200">
          <a:solidFill>
            <a:schemeClr val="tx1"/>
          </a:solidFill>
          <a:latin typeface="Arial"/>
          <a:ea typeface="ＭＳ Ｐゴシック" charset="0"/>
          <a:cs typeface="Arial"/>
        </a:defRPr>
      </a:lvl1pPr>
      <a:lvl2pPr marL="990575" indent="-380990" algn="l" defTabSz="609585" rtl="0" eaLnBrk="1" fontAlgn="base" hangingPunct="1">
        <a:spcBef>
          <a:spcPct val="20000"/>
        </a:spcBef>
        <a:spcAft>
          <a:spcPct val="0"/>
        </a:spcAft>
        <a:buFont typeface="Arial" charset="0"/>
        <a:buChar char="–"/>
        <a:defRPr sz="3200" kern="1200">
          <a:solidFill>
            <a:schemeClr val="tx1"/>
          </a:solidFill>
          <a:latin typeface="Arial"/>
          <a:ea typeface="ＭＳ Ｐゴシック" charset="0"/>
          <a:cs typeface="Arial"/>
        </a:defRPr>
      </a:lvl2pPr>
      <a:lvl3pPr marL="1523962" indent="-304792" algn="l" defTabSz="609585" rtl="0" eaLnBrk="1" fontAlgn="base" hangingPunct="1">
        <a:spcBef>
          <a:spcPct val="20000"/>
        </a:spcBef>
        <a:spcAft>
          <a:spcPct val="0"/>
        </a:spcAft>
        <a:buFont typeface="Arial" charset="0"/>
        <a:buChar char="•"/>
        <a:defRPr kern="1200">
          <a:solidFill>
            <a:schemeClr val="tx1"/>
          </a:solidFill>
          <a:latin typeface="Arial"/>
          <a:ea typeface="ＭＳ Ｐゴシック" charset="0"/>
          <a:cs typeface="Arial"/>
        </a:defRPr>
      </a:lvl3pPr>
      <a:lvl4pPr marL="2133547" indent="-304792" algn="l" defTabSz="609585" rtl="0" eaLnBrk="1" fontAlgn="base" hangingPunct="1">
        <a:spcBef>
          <a:spcPct val="20000"/>
        </a:spcBef>
        <a:spcAft>
          <a:spcPct val="0"/>
        </a:spcAft>
        <a:buFont typeface="Arial" charset="0"/>
        <a:buChar char="–"/>
        <a:defRPr sz="1867" kern="1200">
          <a:solidFill>
            <a:schemeClr val="tx1"/>
          </a:solidFill>
          <a:latin typeface="Arial"/>
          <a:ea typeface="ＭＳ Ｐゴシック" charset="0"/>
          <a:cs typeface="Arial"/>
        </a:defRPr>
      </a:lvl4pPr>
      <a:lvl5pPr marL="2743131" indent="-304792" algn="l" defTabSz="609585" rtl="0" eaLnBrk="1" fontAlgn="base" hangingPunct="1">
        <a:spcBef>
          <a:spcPct val="20000"/>
        </a:spcBef>
        <a:spcAft>
          <a:spcPct val="0"/>
        </a:spcAft>
        <a:buFont typeface="Arial" charset="0"/>
        <a:buChar char="»"/>
        <a:defRPr sz="1333" kern="1200">
          <a:solidFill>
            <a:schemeClr val="tx1"/>
          </a:solidFill>
          <a:latin typeface="Arial"/>
          <a:ea typeface="ＭＳ Ｐゴシック" charset="0"/>
          <a:cs typeface="Arial"/>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5.xml"/><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15.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image" Target="../media/image17.tiff"/><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5.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5.xml"/><Relationship Id="rId5" Type="http://schemas.openxmlformats.org/officeDocument/2006/relationships/image" Target="../media/image27.png"/><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5.xml"/><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5.xml"/><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2" Type="http://schemas.openxmlformats.org/officeDocument/2006/relationships/image" Target="../media/image38.tiff"/><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B98C24-8575-8644-833E-593D27AC502F}"/>
              </a:ext>
            </a:extLst>
          </p:cNvPr>
          <p:cNvSpPr>
            <a:spLocks noGrp="1"/>
          </p:cNvSpPr>
          <p:nvPr>
            <p:ph type="ctrTitle"/>
          </p:nvPr>
        </p:nvSpPr>
        <p:spPr/>
        <p:txBody>
          <a:bodyPr/>
          <a:lstStyle/>
          <a:p>
            <a:r>
              <a:rPr lang="en-US" sz="4000" dirty="0"/>
              <a:t>NE 591: Advanced Reactor Materials</a:t>
            </a:r>
          </a:p>
        </p:txBody>
      </p:sp>
      <p:sp>
        <p:nvSpPr>
          <p:cNvPr id="3" name="Subtitle 2">
            <a:extLst>
              <a:ext uri="{FF2B5EF4-FFF2-40B4-BE49-F238E27FC236}">
                <a16:creationId xmlns:a16="http://schemas.microsoft.com/office/drawing/2014/main" id="{62187F49-5DA5-4E46-B793-DAB018625C3A}"/>
              </a:ext>
            </a:extLst>
          </p:cNvPr>
          <p:cNvSpPr>
            <a:spLocks noGrp="1"/>
          </p:cNvSpPr>
          <p:nvPr>
            <p:ph type="subTitle" idx="1"/>
          </p:nvPr>
        </p:nvSpPr>
        <p:spPr/>
        <p:txBody>
          <a:bodyPr/>
          <a:lstStyle/>
          <a:p>
            <a:r>
              <a:rPr lang="en-US" dirty="0"/>
              <a:t>Fall 2021</a:t>
            </a:r>
          </a:p>
          <a:p>
            <a:r>
              <a:rPr lang="en-US" dirty="0"/>
              <a:t>Dr. Benjamin Beeler</a:t>
            </a:r>
          </a:p>
        </p:txBody>
      </p:sp>
      <p:sp>
        <p:nvSpPr>
          <p:cNvPr id="4" name="Slide Number Placeholder 3">
            <a:extLst>
              <a:ext uri="{FF2B5EF4-FFF2-40B4-BE49-F238E27FC236}">
                <a16:creationId xmlns:a16="http://schemas.microsoft.com/office/drawing/2014/main" id="{91667053-FE0B-2E4F-88E8-0DE41FF95167}"/>
              </a:ext>
            </a:extLst>
          </p:cNvPr>
          <p:cNvSpPr>
            <a:spLocks noGrp="1"/>
          </p:cNvSpPr>
          <p:nvPr>
            <p:ph type="sldNum" sz="quarter" idx="12"/>
          </p:nvPr>
        </p:nvSpPr>
        <p:spPr/>
        <p:txBody>
          <a:bodyPr/>
          <a:lstStyle/>
          <a:p>
            <a:pPr>
              <a:defRPr/>
            </a:pPr>
            <a:fld id="{01E82176-A547-F94B-AC51-D6E9C882CB88}" type="slidenum">
              <a:rPr lang="en-US" smtClean="0"/>
              <a:pPr>
                <a:defRPr/>
              </a:pPr>
              <a:t>1</a:t>
            </a:fld>
            <a:endParaRPr lang="en-US"/>
          </a:p>
        </p:txBody>
      </p:sp>
    </p:spTree>
    <p:extLst>
      <p:ext uri="{BB962C8B-B14F-4D97-AF65-F5344CB8AC3E}">
        <p14:creationId xmlns:p14="http://schemas.microsoft.com/office/powerpoint/2010/main" val="30050646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FCC907-5EBC-1E44-B3D7-2D72CA801E9C}"/>
              </a:ext>
            </a:extLst>
          </p:cNvPr>
          <p:cNvSpPr>
            <a:spLocks noGrp="1"/>
          </p:cNvSpPr>
          <p:nvPr>
            <p:ph type="title"/>
          </p:nvPr>
        </p:nvSpPr>
        <p:spPr/>
        <p:txBody>
          <a:bodyPr/>
          <a:lstStyle/>
          <a:p>
            <a:r>
              <a:rPr lang="en-US" dirty="0"/>
              <a:t>Constituent Redistribution Models</a:t>
            </a:r>
          </a:p>
        </p:txBody>
      </p:sp>
      <p:sp>
        <p:nvSpPr>
          <p:cNvPr id="5" name="Slide Number Placeholder 4">
            <a:extLst>
              <a:ext uri="{FF2B5EF4-FFF2-40B4-BE49-F238E27FC236}">
                <a16:creationId xmlns:a16="http://schemas.microsoft.com/office/drawing/2014/main" id="{18E45DC0-B5C2-B845-B439-31D7A1A9239D}"/>
              </a:ext>
            </a:extLst>
          </p:cNvPr>
          <p:cNvSpPr>
            <a:spLocks noGrp="1"/>
          </p:cNvSpPr>
          <p:nvPr>
            <p:ph type="sldNum" sz="quarter" idx="12"/>
          </p:nvPr>
        </p:nvSpPr>
        <p:spPr/>
        <p:txBody>
          <a:bodyPr/>
          <a:lstStyle/>
          <a:p>
            <a:pPr>
              <a:defRPr/>
            </a:pPr>
            <a:fld id="{EC35E9FC-F6D5-0349-BBED-EA7D7A9BC49B}" type="slidenum">
              <a:rPr lang="en-US" smtClean="0"/>
              <a:pPr>
                <a:defRPr/>
              </a:pPr>
              <a:t>10</a:t>
            </a:fld>
            <a:endParaRPr lang="en-US"/>
          </a:p>
        </p:txBody>
      </p:sp>
      <p:sp>
        <p:nvSpPr>
          <p:cNvPr id="4" name="Content Placeholder 3">
            <a:extLst>
              <a:ext uri="{FF2B5EF4-FFF2-40B4-BE49-F238E27FC236}">
                <a16:creationId xmlns:a16="http://schemas.microsoft.com/office/drawing/2014/main" id="{490984F8-AFC9-6E45-A1D6-302CF703FDD0}"/>
              </a:ext>
            </a:extLst>
          </p:cNvPr>
          <p:cNvSpPr>
            <a:spLocks noGrp="1"/>
          </p:cNvSpPr>
          <p:nvPr>
            <p:ph sz="half" idx="2"/>
          </p:nvPr>
        </p:nvSpPr>
        <p:spPr>
          <a:xfrm>
            <a:off x="711200" y="1968500"/>
            <a:ext cx="6880372" cy="4157663"/>
          </a:xfrm>
        </p:spPr>
        <p:txBody>
          <a:bodyPr/>
          <a:lstStyle/>
          <a:p>
            <a:r>
              <a:rPr lang="en-US" sz="2200" dirty="0"/>
              <a:t>Constituent redistribution is driven by:</a:t>
            </a:r>
          </a:p>
          <a:p>
            <a:pPr lvl="1"/>
            <a:r>
              <a:rPr lang="en-US" sz="2200" dirty="0"/>
              <a:t>temperature gradients in the fuel,</a:t>
            </a:r>
          </a:p>
          <a:p>
            <a:pPr lvl="1"/>
            <a:r>
              <a:rPr lang="en-US" sz="2200" dirty="0"/>
              <a:t>solubility gradients in a phase and phase boundaries,</a:t>
            </a:r>
          </a:p>
          <a:p>
            <a:pPr lvl="1"/>
            <a:r>
              <a:rPr lang="en-US" sz="2200" dirty="0"/>
              <a:t>additional chemical potentials applied by fuel– cladding gap and cladding</a:t>
            </a:r>
          </a:p>
          <a:p>
            <a:r>
              <a:rPr lang="en-US" sz="2200" dirty="0"/>
              <a:t>Results in three concentric zones, namely, a Zr-enriched central zone, a Zr-depleted and U-enriched intermediate zone, and a slightly Zr-enriched zone on the outer periphery</a:t>
            </a:r>
          </a:p>
          <a:p>
            <a:r>
              <a:rPr lang="en-US" sz="2200" dirty="0"/>
              <a:t>Migration quickly levels off early in life after a new distribution settles</a:t>
            </a:r>
          </a:p>
          <a:p>
            <a:endParaRPr lang="en-US" sz="2200" dirty="0"/>
          </a:p>
          <a:p>
            <a:endParaRPr lang="en-US" sz="2200" dirty="0"/>
          </a:p>
          <a:p>
            <a:endParaRPr lang="en-US" sz="2200" dirty="0"/>
          </a:p>
          <a:p>
            <a:pPr lvl="1"/>
            <a:endParaRPr lang="en-US" sz="2200" dirty="0"/>
          </a:p>
          <a:p>
            <a:endParaRPr lang="en-US" sz="2200" dirty="0"/>
          </a:p>
        </p:txBody>
      </p:sp>
      <p:sp>
        <p:nvSpPr>
          <p:cNvPr id="7" name="Content Placeholder 3">
            <a:extLst>
              <a:ext uri="{FF2B5EF4-FFF2-40B4-BE49-F238E27FC236}">
                <a16:creationId xmlns:a16="http://schemas.microsoft.com/office/drawing/2014/main" id="{D796C92A-7407-414F-8D08-051D040CCDFD}"/>
              </a:ext>
            </a:extLst>
          </p:cNvPr>
          <p:cNvSpPr txBox="1">
            <a:spLocks/>
          </p:cNvSpPr>
          <p:nvPr/>
        </p:nvSpPr>
        <p:spPr bwMode="auto">
          <a:xfrm>
            <a:off x="6096000" y="1968500"/>
            <a:ext cx="5384800" cy="41576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457189" indent="-457189" algn="l" defTabSz="609585" rtl="0" eaLnBrk="1" fontAlgn="base" hangingPunct="1">
              <a:spcBef>
                <a:spcPct val="20000"/>
              </a:spcBef>
              <a:spcAft>
                <a:spcPct val="0"/>
              </a:spcAft>
              <a:buFont typeface="Arial" charset="0"/>
              <a:buChar char="•"/>
              <a:defRPr sz="3733" kern="1200">
                <a:solidFill>
                  <a:schemeClr val="tx1"/>
                </a:solidFill>
                <a:latin typeface="Arial"/>
                <a:ea typeface="ＭＳ Ｐゴシック" charset="0"/>
                <a:cs typeface="Arial"/>
              </a:defRPr>
            </a:lvl1pPr>
            <a:lvl2pPr marL="990575" indent="-380990" algn="l" defTabSz="609585" rtl="0" eaLnBrk="1" fontAlgn="base" hangingPunct="1">
              <a:spcBef>
                <a:spcPct val="20000"/>
              </a:spcBef>
              <a:spcAft>
                <a:spcPct val="0"/>
              </a:spcAft>
              <a:buFont typeface="Arial" charset="0"/>
              <a:buChar char="–"/>
              <a:defRPr sz="3200" kern="1200">
                <a:solidFill>
                  <a:schemeClr val="tx1"/>
                </a:solidFill>
                <a:latin typeface="Arial"/>
                <a:ea typeface="ＭＳ Ｐゴシック" charset="0"/>
                <a:cs typeface="Arial"/>
              </a:defRPr>
            </a:lvl2pPr>
            <a:lvl3pPr marL="1523962" indent="-304792" algn="l" defTabSz="609585" rtl="0" eaLnBrk="1" fontAlgn="base" hangingPunct="1">
              <a:spcBef>
                <a:spcPct val="20000"/>
              </a:spcBef>
              <a:spcAft>
                <a:spcPct val="0"/>
              </a:spcAft>
              <a:buFont typeface="Arial" charset="0"/>
              <a:buChar char="•"/>
              <a:defRPr sz="2667" kern="1200">
                <a:solidFill>
                  <a:schemeClr val="tx1"/>
                </a:solidFill>
                <a:latin typeface="Arial"/>
                <a:ea typeface="ＭＳ Ｐゴシック" charset="0"/>
                <a:cs typeface="Arial"/>
              </a:defRPr>
            </a:lvl3pPr>
            <a:lvl4pPr marL="2133547" indent="-304792" algn="l" defTabSz="609585" rtl="0" eaLnBrk="1" fontAlgn="base" hangingPunct="1">
              <a:spcBef>
                <a:spcPct val="20000"/>
              </a:spcBef>
              <a:spcAft>
                <a:spcPct val="0"/>
              </a:spcAft>
              <a:buFont typeface="Arial" charset="0"/>
              <a:buChar char="–"/>
              <a:defRPr sz="2400" kern="1200">
                <a:solidFill>
                  <a:schemeClr val="tx1"/>
                </a:solidFill>
                <a:latin typeface="Arial"/>
                <a:ea typeface="ＭＳ Ｐゴシック" charset="0"/>
                <a:cs typeface="Arial"/>
              </a:defRPr>
            </a:lvl4pPr>
            <a:lvl5pPr marL="2743131" indent="-304792" algn="l" defTabSz="609585" rtl="0" eaLnBrk="1" fontAlgn="base" hangingPunct="1">
              <a:spcBef>
                <a:spcPct val="20000"/>
              </a:spcBef>
              <a:spcAft>
                <a:spcPct val="0"/>
              </a:spcAft>
              <a:buFont typeface="Arial" charset="0"/>
              <a:buChar char="»"/>
              <a:defRPr sz="2400" kern="1200">
                <a:solidFill>
                  <a:schemeClr val="tx1"/>
                </a:solidFill>
                <a:latin typeface="Arial"/>
                <a:ea typeface="ＭＳ Ｐゴシック" charset="0"/>
                <a:cs typeface="Arial"/>
              </a:defRPr>
            </a:lvl5pPr>
            <a:lvl6pPr marL="3352716" indent="-304792" algn="l" defTabSz="609585" rtl="0" eaLnBrk="1" latinLnBrk="0" hangingPunct="1">
              <a:spcBef>
                <a:spcPct val="20000"/>
              </a:spcBef>
              <a:buFont typeface="Arial"/>
              <a:buChar char="•"/>
              <a:defRPr sz="2400"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400"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400"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400" kern="1200">
                <a:solidFill>
                  <a:schemeClr val="tx1"/>
                </a:solidFill>
                <a:latin typeface="+mn-lt"/>
                <a:ea typeface="+mn-ea"/>
                <a:cs typeface="+mn-cs"/>
              </a:defRPr>
            </a:lvl9pPr>
          </a:lstStyle>
          <a:p>
            <a:endParaRPr lang="en-US" dirty="0"/>
          </a:p>
        </p:txBody>
      </p:sp>
      <p:pic>
        <p:nvPicPr>
          <p:cNvPr id="8" name="Picture 7">
            <a:extLst>
              <a:ext uri="{FF2B5EF4-FFF2-40B4-BE49-F238E27FC236}">
                <a16:creationId xmlns:a16="http://schemas.microsoft.com/office/drawing/2014/main" id="{74883A55-769E-F848-97B3-CA4E4DC74466}"/>
              </a:ext>
            </a:extLst>
          </p:cNvPr>
          <p:cNvPicPr>
            <a:picLocks noChangeAspect="1"/>
          </p:cNvPicPr>
          <p:nvPr/>
        </p:nvPicPr>
        <p:blipFill>
          <a:blip r:embed="rId2"/>
          <a:stretch>
            <a:fillRect/>
          </a:stretch>
        </p:blipFill>
        <p:spPr>
          <a:xfrm>
            <a:off x="8162634" y="1696199"/>
            <a:ext cx="2747104" cy="5069155"/>
          </a:xfrm>
          <a:prstGeom prst="rect">
            <a:avLst/>
          </a:prstGeom>
        </p:spPr>
      </p:pic>
    </p:spTree>
    <p:extLst>
      <p:ext uri="{BB962C8B-B14F-4D97-AF65-F5344CB8AC3E}">
        <p14:creationId xmlns:p14="http://schemas.microsoft.com/office/powerpoint/2010/main" val="15756935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CDE8B8-E62A-CD4E-BA04-FE59678573CE}"/>
              </a:ext>
            </a:extLst>
          </p:cNvPr>
          <p:cNvSpPr>
            <a:spLocks noGrp="1"/>
          </p:cNvSpPr>
          <p:nvPr>
            <p:ph type="title"/>
          </p:nvPr>
        </p:nvSpPr>
        <p:spPr/>
        <p:txBody>
          <a:bodyPr/>
          <a:lstStyle/>
          <a:p>
            <a:r>
              <a:rPr lang="en-US" dirty="0"/>
              <a:t>Constituent Redistribution Models</a:t>
            </a:r>
          </a:p>
        </p:txBody>
      </p:sp>
      <p:sp>
        <p:nvSpPr>
          <p:cNvPr id="3" name="Content Placeholder 2">
            <a:extLst>
              <a:ext uri="{FF2B5EF4-FFF2-40B4-BE49-F238E27FC236}">
                <a16:creationId xmlns:a16="http://schemas.microsoft.com/office/drawing/2014/main" id="{6E19742A-5B76-654D-988D-4CA69B089395}"/>
              </a:ext>
            </a:extLst>
          </p:cNvPr>
          <p:cNvSpPr>
            <a:spLocks noGrp="1"/>
          </p:cNvSpPr>
          <p:nvPr>
            <p:ph sz="half" idx="1"/>
          </p:nvPr>
        </p:nvSpPr>
        <p:spPr>
          <a:xfrm>
            <a:off x="609600" y="1968503"/>
            <a:ext cx="5013434" cy="4157663"/>
          </a:xfrm>
        </p:spPr>
        <p:txBody>
          <a:bodyPr/>
          <a:lstStyle/>
          <a:p>
            <a:r>
              <a:rPr lang="en-US" sz="2200" dirty="0"/>
              <a:t>While ternary phase diagrams exist, their accuracy is suspect, and simplified pseudo-binary phase diagrams can be more easily implemented, and removes complexities associated with largely unknown phases</a:t>
            </a:r>
          </a:p>
          <a:p>
            <a:r>
              <a:rPr lang="en-US" sz="2200" dirty="0"/>
              <a:t>When applied to a fuel with different Pu content, the phase diagram must be modified accordingly</a:t>
            </a:r>
          </a:p>
          <a:p>
            <a:endParaRPr lang="en-US" sz="2200" dirty="0"/>
          </a:p>
          <a:p>
            <a:endParaRPr lang="en-US" sz="2200" dirty="0"/>
          </a:p>
        </p:txBody>
      </p:sp>
      <p:pic>
        <p:nvPicPr>
          <p:cNvPr id="6" name="Content Placeholder 5">
            <a:extLst>
              <a:ext uri="{FF2B5EF4-FFF2-40B4-BE49-F238E27FC236}">
                <a16:creationId xmlns:a16="http://schemas.microsoft.com/office/drawing/2014/main" id="{C7E4539C-3CD6-E642-B535-3607691E27F3}"/>
              </a:ext>
            </a:extLst>
          </p:cNvPr>
          <p:cNvPicPr>
            <a:picLocks noGrp="1" noChangeAspect="1"/>
          </p:cNvPicPr>
          <p:nvPr>
            <p:ph sz="half" idx="2"/>
          </p:nvPr>
        </p:nvPicPr>
        <p:blipFill>
          <a:blip r:embed="rId2"/>
          <a:stretch>
            <a:fillRect/>
          </a:stretch>
        </p:blipFill>
        <p:spPr>
          <a:xfrm>
            <a:off x="9129912" y="2477148"/>
            <a:ext cx="3017651" cy="3118519"/>
          </a:xfrm>
          <a:prstGeom prst="rect">
            <a:avLst/>
          </a:prstGeom>
        </p:spPr>
      </p:pic>
      <p:sp>
        <p:nvSpPr>
          <p:cNvPr id="5" name="Slide Number Placeholder 4">
            <a:extLst>
              <a:ext uri="{FF2B5EF4-FFF2-40B4-BE49-F238E27FC236}">
                <a16:creationId xmlns:a16="http://schemas.microsoft.com/office/drawing/2014/main" id="{975B3768-FEF4-F34D-94D1-752ED8712FCB}"/>
              </a:ext>
            </a:extLst>
          </p:cNvPr>
          <p:cNvSpPr>
            <a:spLocks noGrp="1"/>
          </p:cNvSpPr>
          <p:nvPr>
            <p:ph type="sldNum" sz="quarter" idx="12"/>
          </p:nvPr>
        </p:nvSpPr>
        <p:spPr/>
        <p:txBody>
          <a:bodyPr/>
          <a:lstStyle/>
          <a:p>
            <a:pPr>
              <a:defRPr/>
            </a:pPr>
            <a:fld id="{EC35E9FC-F6D5-0349-BBED-EA7D7A9BC49B}" type="slidenum">
              <a:rPr lang="en-US" smtClean="0"/>
              <a:pPr>
                <a:defRPr/>
              </a:pPr>
              <a:t>11</a:t>
            </a:fld>
            <a:endParaRPr lang="en-US"/>
          </a:p>
        </p:txBody>
      </p:sp>
      <p:pic>
        <p:nvPicPr>
          <p:cNvPr id="7" name="Picture 6">
            <a:extLst>
              <a:ext uri="{FF2B5EF4-FFF2-40B4-BE49-F238E27FC236}">
                <a16:creationId xmlns:a16="http://schemas.microsoft.com/office/drawing/2014/main" id="{F5BFADAE-4E8A-6946-BD59-A173921B0086}"/>
              </a:ext>
            </a:extLst>
          </p:cNvPr>
          <p:cNvPicPr>
            <a:picLocks noChangeAspect="1"/>
          </p:cNvPicPr>
          <p:nvPr/>
        </p:nvPicPr>
        <p:blipFill>
          <a:blip r:embed="rId3"/>
          <a:stretch>
            <a:fillRect/>
          </a:stretch>
        </p:blipFill>
        <p:spPr>
          <a:xfrm>
            <a:off x="5707385" y="2477148"/>
            <a:ext cx="3422527" cy="3040783"/>
          </a:xfrm>
          <a:prstGeom prst="rect">
            <a:avLst/>
          </a:prstGeom>
        </p:spPr>
      </p:pic>
    </p:spTree>
    <p:extLst>
      <p:ext uri="{BB962C8B-B14F-4D97-AF65-F5344CB8AC3E}">
        <p14:creationId xmlns:p14="http://schemas.microsoft.com/office/powerpoint/2010/main" val="27927887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CDE8B8-E62A-CD4E-BA04-FE59678573CE}"/>
              </a:ext>
            </a:extLst>
          </p:cNvPr>
          <p:cNvSpPr>
            <a:spLocks noGrp="1"/>
          </p:cNvSpPr>
          <p:nvPr>
            <p:ph type="title"/>
          </p:nvPr>
        </p:nvSpPr>
        <p:spPr/>
        <p:txBody>
          <a:bodyPr/>
          <a:lstStyle/>
          <a:p>
            <a:r>
              <a:rPr lang="en-US" dirty="0"/>
              <a:t>Constituent Redistribution Models</a:t>
            </a:r>
          </a:p>
        </p:txBody>
      </p:sp>
      <p:sp>
        <p:nvSpPr>
          <p:cNvPr id="3" name="Content Placeholder 2">
            <a:extLst>
              <a:ext uri="{FF2B5EF4-FFF2-40B4-BE49-F238E27FC236}">
                <a16:creationId xmlns:a16="http://schemas.microsoft.com/office/drawing/2014/main" id="{6E19742A-5B76-654D-988D-4CA69B089395}"/>
              </a:ext>
            </a:extLst>
          </p:cNvPr>
          <p:cNvSpPr>
            <a:spLocks noGrp="1"/>
          </p:cNvSpPr>
          <p:nvPr>
            <p:ph sz="half" idx="1"/>
          </p:nvPr>
        </p:nvSpPr>
        <p:spPr>
          <a:xfrm>
            <a:off x="609600" y="1968503"/>
            <a:ext cx="5013434" cy="4157663"/>
          </a:xfrm>
        </p:spPr>
        <p:txBody>
          <a:bodyPr/>
          <a:lstStyle/>
          <a:p>
            <a:r>
              <a:rPr lang="en-US" sz="2200" dirty="0"/>
              <a:t>Using the calculated phase fractions, the </a:t>
            </a:r>
            <a:r>
              <a:rPr lang="en-US" sz="2200" dirty="0" err="1"/>
              <a:t>Fickian</a:t>
            </a:r>
            <a:r>
              <a:rPr lang="en-US" sz="2200" dirty="0"/>
              <a:t> and </a:t>
            </a:r>
            <a:r>
              <a:rPr lang="en-US" sz="2200" dirty="0" err="1"/>
              <a:t>Soret</a:t>
            </a:r>
            <a:r>
              <a:rPr lang="en-US" sz="2200" dirty="0"/>
              <a:t> diffusion coefficient are determined</a:t>
            </a:r>
          </a:p>
          <a:p>
            <a:r>
              <a:rPr lang="en-US" sz="2200" dirty="0"/>
              <a:t>Artificial factors are used to set the diffusivity in two-phase regions and to scale diffusivities in each phase</a:t>
            </a:r>
          </a:p>
          <a:p>
            <a:r>
              <a:rPr lang="en-US" sz="2200" dirty="0"/>
              <a:t>The magnitudes of diffusivities in each phase are largely unknown, and effectively wholly unknown in two-phase regions</a:t>
            </a:r>
          </a:p>
        </p:txBody>
      </p:sp>
      <p:sp>
        <p:nvSpPr>
          <p:cNvPr id="5" name="Slide Number Placeholder 4">
            <a:extLst>
              <a:ext uri="{FF2B5EF4-FFF2-40B4-BE49-F238E27FC236}">
                <a16:creationId xmlns:a16="http://schemas.microsoft.com/office/drawing/2014/main" id="{975B3768-FEF4-F34D-94D1-752ED8712FCB}"/>
              </a:ext>
            </a:extLst>
          </p:cNvPr>
          <p:cNvSpPr>
            <a:spLocks noGrp="1"/>
          </p:cNvSpPr>
          <p:nvPr>
            <p:ph type="sldNum" sz="quarter" idx="12"/>
          </p:nvPr>
        </p:nvSpPr>
        <p:spPr/>
        <p:txBody>
          <a:bodyPr/>
          <a:lstStyle/>
          <a:p>
            <a:pPr>
              <a:defRPr/>
            </a:pPr>
            <a:fld id="{EC35E9FC-F6D5-0349-BBED-EA7D7A9BC49B}" type="slidenum">
              <a:rPr lang="en-US" smtClean="0"/>
              <a:pPr>
                <a:defRPr/>
              </a:pPr>
              <a:t>12</a:t>
            </a:fld>
            <a:endParaRPr lang="en-US"/>
          </a:p>
        </p:txBody>
      </p:sp>
      <p:pic>
        <p:nvPicPr>
          <p:cNvPr id="9" name="Content Placeholder 8">
            <a:extLst>
              <a:ext uri="{FF2B5EF4-FFF2-40B4-BE49-F238E27FC236}">
                <a16:creationId xmlns:a16="http://schemas.microsoft.com/office/drawing/2014/main" id="{6FE11CB8-7B65-0C4F-90AC-FF8957479E68}"/>
              </a:ext>
            </a:extLst>
          </p:cNvPr>
          <p:cNvPicPr>
            <a:picLocks noGrp="1" noChangeAspect="1"/>
          </p:cNvPicPr>
          <p:nvPr>
            <p:ph sz="half" idx="2"/>
          </p:nvPr>
        </p:nvPicPr>
        <p:blipFill>
          <a:blip r:embed="rId2"/>
          <a:stretch>
            <a:fillRect/>
          </a:stretch>
        </p:blipFill>
        <p:spPr>
          <a:xfrm>
            <a:off x="6197600" y="3073840"/>
            <a:ext cx="5384800" cy="1946983"/>
          </a:xfrm>
          <a:prstGeom prst="rect">
            <a:avLst/>
          </a:prstGeom>
        </p:spPr>
      </p:pic>
      <p:sp>
        <p:nvSpPr>
          <p:cNvPr id="10" name="TextBox 9">
            <a:extLst>
              <a:ext uri="{FF2B5EF4-FFF2-40B4-BE49-F238E27FC236}">
                <a16:creationId xmlns:a16="http://schemas.microsoft.com/office/drawing/2014/main" id="{75053B03-A773-6946-BA43-3CD4F89104E8}"/>
              </a:ext>
            </a:extLst>
          </p:cNvPr>
          <p:cNvSpPr txBox="1"/>
          <p:nvPr/>
        </p:nvSpPr>
        <p:spPr>
          <a:xfrm>
            <a:off x="7020910" y="2333297"/>
            <a:ext cx="3668111" cy="369332"/>
          </a:xfrm>
          <a:prstGeom prst="rect">
            <a:avLst/>
          </a:prstGeom>
          <a:noFill/>
        </p:spPr>
        <p:txBody>
          <a:bodyPr wrap="square" rtlCol="0">
            <a:spAutoFit/>
          </a:bodyPr>
          <a:lstStyle/>
          <a:p>
            <a:pPr algn="ctr"/>
            <a:r>
              <a:rPr lang="en-US" dirty="0"/>
              <a:t>BISON Zr Diffusion Model</a:t>
            </a:r>
          </a:p>
        </p:txBody>
      </p:sp>
    </p:spTree>
    <p:extLst>
      <p:ext uri="{BB962C8B-B14F-4D97-AF65-F5344CB8AC3E}">
        <p14:creationId xmlns:p14="http://schemas.microsoft.com/office/powerpoint/2010/main" val="34275663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77470B-A497-7C4F-9BE2-9222549B47D5}"/>
              </a:ext>
            </a:extLst>
          </p:cNvPr>
          <p:cNvSpPr>
            <a:spLocks noGrp="1"/>
          </p:cNvSpPr>
          <p:nvPr>
            <p:ph type="title"/>
          </p:nvPr>
        </p:nvSpPr>
        <p:spPr/>
        <p:txBody>
          <a:bodyPr/>
          <a:lstStyle/>
          <a:p>
            <a:r>
              <a:rPr lang="en-US" dirty="0"/>
              <a:t>Temperature Predictions</a:t>
            </a:r>
          </a:p>
        </p:txBody>
      </p:sp>
      <p:sp>
        <p:nvSpPr>
          <p:cNvPr id="3" name="Content Placeholder 2">
            <a:extLst>
              <a:ext uri="{FF2B5EF4-FFF2-40B4-BE49-F238E27FC236}">
                <a16:creationId xmlns:a16="http://schemas.microsoft.com/office/drawing/2014/main" id="{A4A86595-5C9E-D346-8400-1BBFC116FE13}"/>
              </a:ext>
            </a:extLst>
          </p:cNvPr>
          <p:cNvSpPr>
            <a:spLocks noGrp="1"/>
          </p:cNvSpPr>
          <p:nvPr>
            <p:ph sz="half" idx="1"/>
          </p:nvPr>
        </p:nvSpPr>
        <p:spPr/>
        <p:txBody>
          <a:bodyPr/>
          <a:lstStyle/>
          <a:p>
            <a:r>
              <a:rPr lang="en-US" sz="2200" dirty="0"/>
              <a:t>Constituent redistribution relies on accurate temperature profiles</a:t>
            </a:r>
          </a:p>
          <a:p>
            <a:r>
              <a:rPr lang="en-US" sz="2200" dirty="0"/>
              <a:t>Fuel temperature is affected by the thermal conductivity of the fuel, which in turn is changed by porosity evolution and sodium infiltration, in addition to changes in Zr concentration</a:t>
            </a:r>
          </a:p>
          <a:p>
            <a:r>
              <a:rPr lang="en-US" sz="2200" dirty="0"/>
              <a:t>BISON thermal conductivity models exist for the distinct phases/species, and account for degradation of thermal conductivity</a:t>
            </a:r>
          </a:p>
          <a:p>
            <a:endParaRPr lang="en-US" sz="2200" dirty="0"/>
          </a:p>
          <a:p>
            <a:endParaRPr lang="en-US" sz="2200" dirty="0"/>
          </a:p>
        </p:txBody>
      </p:sp>
      <p:pic>
        <p:nvPicPr>
          <p:cNvPr id="6" name="Content Placeholder 5">
            <a:extLst>
              <a:ext uri="{FF2B5EF4-FFF2-40B4-BE49-F238E27FC236}">
                <a16:creationId xmlns:a16="http://schemas.microsoft.com/office/drawing/2014/main" id="{683AE261-14AB-224B-9646-FF43777FC8A5}"/>
              </a:ext>
            </a:extLst>
          </p:cNvPr>
          <p:cNvPicPr>
            <a:picLocks noGrp="1" noChangeAspect="1"/>
          </p:cNvPicPr>
          <p:nvPr>
            <p:ph sz="half" idx="2"/>
          </p:nvPr>
        </p:nvPicPr>
        <p:blipFill>
          <a:blip r:embed="rId2"/>
          <a:stretch>
            <a:fillRect/>
          </a:stretch>
        </p:blipFill>
        <p:spPr>
          <a:xfrm>
            <a:off x="6403372" y="2717216"/>
            <a:ext cx="5384800" cy="1423567"/>
          </a:xfrm>
          <a:prstGeom prst="rect">
            <a:avLst/>
          </a:prstGeom>
        </p:spPr>
      </p:pic>
      <p:sp>
        <p:nvSpPr>
          <p:cNvPr id="5" name="Slide Number Placeholder 4">
            <a:extLst>
              <a:ext uri="{FF2B5EF4-FFF2-40B4-BE49-F238E27FC236}">
                <a16:creationId xmlns:a16="http://schemas.microsoft.com/office/drawing/2014/main" id="{B97BB72B-A6DE-AA4D-B916-AF29534AFA66}"/>
              </a:ext>
            </a:extLst>
          </p:cNvPr>
          <p:cNvSpPr>
            <a:spLocks noGrp="1"/>
          </p:cNvSpPr>
          <p:nvPr>
            <p:ph type="sldNum" sz="quarter" idx="12"/>
          </p:nvPr>
        </p:nvSpPr>
        <p:spPr/>
        <p:txBody>
          <a:bodyPr/>
          <a:lstStyle/>
          <a:p>
            <a:pPr>
              <a:defRPr/>
            </a:pPr>
            <a:fld id="{EC35E9FC-F6D5-0349-BBED-EA7D7A9BC49B}" type="slidenum">
              <a:rPr lang="en-US" smtClean="0"/>
              <a:pPr>
                <a:defRPr/>
              </a:pPr>
              <a:t>13</a:t>
            </a:fld>
            <a:endParaRPr lang="en-US"/>
          </a:p>
        </p:txBody>
      </p:sp>
      <p:pic>
        <p:nvPicPr>
          <p:cNvPr id="7" name="Picture 6">
            <a:extLst>
              <a:ext uri="{FF2B5EF4-FFF2-40B4-BE49-F238E27FC236}">
                <a16:creationId xmlns:a16="http://schemas.microsoft.com/office/drawing/2014/main" id="{F88386A5-B620-AB42-AF26-92E29D3F7098}"/>
              </a:ext>
            </a:extLst>
          </p:cNvPr>
          <p:cNvPicPr>
            <a:picLocks noChangeAspect="1"/>
          </p:cNvPicPr>
          <p:nvPr/>
        </p:nvPicPr>
        <p:blipFill>
          <a:blip r:embed="rId3"/>
          <a:stretch>
            <a:fillRect/>
          </a:stretch>
        </p:blipFill>
        <p:spPr>
          <a:xfrm>
            <a:off x="7419372" y="4279899"/>
            <a:ext cx="1676400" cy="1219200"/>
          </a:xfrm>
          <a:prstGeom prst="rect">
            <a:avLst/>
          </a:prstGeom>
        </p:spPr>
      </p:pic>
      <p:pic>
        <p:nvPicPr>
          <p:cNvPr id="8" name="Picture 7">
            <a:extLst>
              <a:ext uri="{FF2B5EF4-FFF2-40B4-BE49-F238E27FC236}">
                <a16:creationId xmlns:a16="http://schemas.microsoft.com/office/drawing/2014/main" id="{EDA6426D-9EFE-F046-BE3A-7CD1517D7EDD}"/>
              </a:ext>
            </a:extLst>
          </p:cNvPr>
          <p:cNvPicPr>
            <a:picLocks noChangeAspect="1"/>
          </p:cNvPicPr>
          <p:nvPr/>
        </p:nvPicPr>
        <p:blipFill>
          <a:blip r:embed="rId4"/>
          <a:stretch>
            <a:fillRect/>
          </a:stretch>
        </p:blipFill>
        <p:spPr>
          <a:xfrm>
            <a:off x="6197602" y="5485196"/>
            <a:ext cx="4191000" cy="850900"/>
          </a:xfrm>
          <a:prstGeom prst="rect">
            <a:avLst/>
          </a:prstGeom>
        </p:spPr>
      </p:pic>
    </p:spTree>
    <p:extLst>
      <p:ext uri="{BB962C8B-B14F-4D97-AF65-F5344CB8AC3E}">
        <p14:creationId xmlns:p14="http://schemas.microsoft.com/office/powerpoint/2010/main" val="34867504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0CC706-43A7-8A4D-8E0A-84021D4626C3}"/>
              </a:ext>
            </a:extLst>
          </p:cNvPr>
          <p:cNvSpPr>
            <a:spLocks noGrp="1"/>
          </p:cNvSpPr>
          <p:nvPr>
            <p:ph type="title"/>
          </p:nvPr>
        </p:nvSpPr>
        <p:spPr/>
        <p:txBody>
          <a:bodyPr/>
          <a:lstStyle/>
          <a:p>
            <a:r>
              <a:rPr lang="en-US" dirty="0"/>
              <a:t>Porosity Predictions</a:t>
            </a:r>
          </a:p>
        </p:txBody>
      </p:sp>
      <p:sp>
        <p:nvSpPr>
          <p:cNvPr id="3" name="Content Placeholder 2">
            <a:extLst>
              <a:ext uri="{FF2B5EF4-FFF2-40B4-BE49-F238E27FC236}">
                <a16:creationId xmlns:a16="http://schemas.microsoft.com/office/drawing/2014/main" id="{1F22C7F1-7839-8E46-8812-8D1681A0D574}"/>
              </a:ext>
            </a:extLst>
          </p:cNvPr>
          <p:cNvSpPr>
            <a:spLocks noGrp="1"/>
          </p:cNvSpPr>
          <p:nvPr>
            <p:ph sz="half" idx="1"/>
          </p:nvPr>
        </p:nvSpPr>
        <p:spPr/>
        <p:txBody>
          <a:bodyPr/>
          <a:lstStyle/>
          <a:p>
            <a:r>
              <a:rPr lang="en-US" sz="2200" dirty="0"/>
              <a:t>BISON utilizes a simplified model for porosity</a:t>
            </a:r>
          </a:p>
          <a:p>
            <a:r>
              <a:rPr lang="en-US" sz="2200" dirty="0"/>
              <a:t>The mechanical force balance on an equilibrium bubble can be expressed by the Young-Laplace equation</a:t>
            </a:r>
          </a:p>
          <a:p>
            <a:r>
              <a:rPr lang="en-US" sz="2200" dirty="0"/>
              <a:t>Making assumptions for creep stress, bubble size, can calculate swelling due to fission gas</a:t>
            </a:r>
          </a:p>
          <a:p>
            <a:r>
              <a:rPr lang="en-US" sz="2200" dirty="0"/>
              <a:t>Finally, can determine porosity from the swelling</a:t>
            </a:r>
          </a:p>
          <a:p>
            <a:r>
              <a:rPr lang="en-US" sz="2200" dirty="0"/>
              <a:t>Solid fission products are a function of fission density</a:t>
            </a:r>
          </a:p>
          <a:p>
            <a:endParaRPr lang="en-US" sz="2200" dirty="0"/>
          </a:p>
          <a:p>
            <a:endParaRPr lang="en-US" sz="2200" dirty="0"/>
          </a:p>
        </p:txBody>
      </p:sp>
      <p:pic>
        <p:nvPicPr>
          <p:cNvPr id="6" name="Content Placeholder 5">
            <a:extLst>
              <a:ext uri="{FF2B5EF4-FFF2-40B4-BE49-F238E27FC236}">
                <a16:creationId xmlns:a16="http://schemas.microsoft.com/office/drawing/2014/main" id="{978F5F9C-EB50-CF4E-BAA3-2184EAE05049}"/>
              </a:ext>
            </a:extLst>
          </p:cNvPr>
          <p:cNvPicPr>
            <a:picLocks noGrp="1" noChangeAspect="1"/>
          </p:cNvPicPr>
          <p:nvPr>
            <p:ph sz="half" idx="2"/>
          </p:nvPr>
        </p:nvPicPr>
        <p:blipFill>
          <a:blip r:embed="rId2"/>
          <a:stretch>
            <a:fillRect/>
          </a:stretch>
        </p:blipFill>
        <p:spPr>
          <a:xfrm>
            <a:off x="6962775" y="2142662"/>
            <a:ext cx="1663700" cy="685800"/>
          </a:xfrm>
          <a:prstGeom prst="rect">
            <a:avLst/>
          </a:prstGeom>
        </p:spPr>
      </p:pic>
      <p:sp>
        <p:nvSpPr>
          <p:cNvPr id="5" name="Slide Number Placeholder 4">
            <a:extLst>
              <a:ext uri="{FF2B5EF4-FFF2-40B4-BE49-F238E27FC236}">
                <a16:creationId xmlns:a16="http://schemas.microsoft.com/office/drawing/2014/main" id="{27CB9C28-5E98-104F-B337-32FECBE0E91A}"/>
              </a:ext>
            </a:extLst>
          </p:cNvPr>
          <p:cNvSpPr>
            <a:spLocks noGrp="1"/>
          </p:cNvSpPr>
          <p:nvPr>
            <p:ph type="sldNum" sz="quarter" idx="12"/>
          </p:nvPr>
        </p:nvSpPr>
        <p:spPr/>
        <p:txBody>
          <a:bodyPr/>
          <a:lstStyle/>
          <a:p>
            <a:pPr>
              <a:defRPr/>
            </a:pPr>
            <a:fld id="{EC35E9FC-F6D5-0349-BBED-EA7D7A9BC49B}" type="slidenum">
              <a:rPr lang="en-US" smtClean="0"/>
              <a:pPr>
                <a:defRPr/>
              </a:pPr>
              <a:t>14</a:t>
            </a:fld>
            <a:endParaRPr lang="en-US"/>
          </a:p>
        </p:txBody>
      </p:sp>
      <p:pic>
        <p:nvPicPr>
          <p:cNvPr id="7" name="Picture 6">
            <a:extLst>
              <a:ext uri="{FF2B5EF4-FFF2-40B4-BE49-F238E27FC236}">
                <a16:creationId xmlns:a16="http://schemas.microsoft.com/office/drawing/2014/main" id="{F1D8E115-9814-2B4A-A4E5-9F91AF327512}"/>
              </a:ext>
            </a:extLst>
          </p:cNvPr>
          <p:cNvPicPr>
            <a:picLocks noChangeAspect="1"/>
          </p:cNvPicPr>
          <p:nvPr/>
        </p:nvPicPr>
        <p:blipFill>
          <a:blip r:embed="rId3"/>
          <a:stretch>
            <a:fillRect/>
          </a:stretch>
        </p:blipFill>
        <p:spPr>
          <a:xfrm>
            <a:off x="7345745" y="2828462"/>
            <a:ext cx="1066800" cy="393700"/>
          </a:xfrm>
          <a:prstGeom prst="rect">
            <a:avLst/>
          </a:prstGeom>
        </p:spPr>
      </p:pic>
      <p:pic>
        <p:nvPicPr>
          <p:cNvPr id="8" name="Picture 7">
            <a:extLst>
              <a:ext uri="{FF2B5EF4-FFF2-40B4-BE49-F238E27FC236}">
                <a16:creationId xmlns:a16="http://schemas.microsoft.com/office/drawing/2014/main" id="{E7FD4180-6263-544A-9309-98CC553977E4}"/>
              </a:ext>
            </a:extLst>
          </p:cNvPr>
          <p:cNvPicPr>
            <a:picLocks noChangeAspect="1"/>
          </p:cNvPicPr>
          <p:nvPr/>
        </p:nvPicPr>
        <p:blipFill>
          <a:blip r:embed="rId4"/>
          <a:stretch>
            <a:fillRect/>
          </a:stretch>
        </p:blipFill>
        <p:spPr>
          <a:xfrm>
            <a:off x="9048750" y="2212512"/>
            <a:ext cx="1727200" cy="812800"/>
          </a:xfrm>
          <a:prstGeom prst="rect">
            <a:avLst/>
          </a:prstGeom>
        </p:spPr>
      </p:pic>
      <p:pic>
        <p:nvPicPr>
          <p:cNvPr id="9" name="Picture 8">
            <a:extLst>
              <a:ext uri="{FF2B5EF4-FFF2-40B4-BE49-F238E27FC236}">
                <a16:creationId xmlns:a16="http://schemas.microsoft.com/office/drawing/2014/main" id="{8F34534F-586B-2646-9A55-A1D2EB899D21}"/>
              </a:ext>
            </a:extLst>
          </p:cNvPr>
          <p:cNvPicPr>
            <a:picLocks noChangeAspect="1"/>
          </p:cNvPicPr>
          <p:nvPr/>
        </p:nvPicPr>
        <p:blipFill>
          <a:blip r:embed="rId5"/>
          <a:stretch>
            <a:fillRect/>
          </a:stretch>
        </p:blipFill>
        <p:spPr>
          <a:xfrm>
            <a:off x="7439025" y="3832689"/>
            <a:ext cx="2374900" cy="787400"/>
          </a:xfrm>
          <a:prstGeom prst="rect">
            <a:avLst/>
          </a:prstGeom>
        </p:spPr>
      </p:pic>
      <p:cxnSp>
        <p:nvCxnSpPr>
          <p:cNvPr id="11" name="Straight Arrow Connector 10">
            <a:extLst>
              <a:ext uri="{FF2B5EF4-FFF2-40B4-BE49-F238E27FC236}">
                <a16:creationId xmlns:a16="http://schemas.microsoft.com/office/drawing/2014/main" id="{1FC1671F-FD09-4242-9C3D-BF71E0417973}"/>
              </a:ext>
            </a:extLst>
          </p:cNvPr>
          <p:cNvCxnSpPr>
            <a:stCxn id="6" idx="3"/>
            <a:endCxn id="8" idx="1"/>
          </p:cNvCxnSpPr>
          <p:nvPr/>
        </p:nvCxnSpPr>
        <p:spPr>
          <a:xfrm>
            <a:off x="8626475" y="2485562"/>
            <a:ext cx="422275" cy="13335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1523B2F9-552F-084A-9C09-237FF7EC4F6A}"/>
              </a:ext>
            </a:extLst>
          </p:cNvPr>
          <p:cNvCxnSpPr>
            <a:cxnSpLocks/>
          </p:cNvCxnSpPr>
          <p:nvPr/>
        </p:nvCxnSpPr>
        <p:spPr>
          <a:xfrm flipV="1">
            <a:off x="8550275" y="2670175"/>
            <a:ext cx="470502" cy="29163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5E0C185D-90D9-BA48-9BC9-5AC848C7296B}"/>
              </a:ext>
            </a:extLst>
          </p:cNvPr>
          <p:cNvCxnSpPr>
            <a:cxnSpLocks/>
            <a:endCxn id="9" idx="1"/>
          </p:cNvCxnSpPr>
          <p:nvPr/>
        </p:nvCxnSpPr>
        <p:spPr>
          <a:xfrm flipV="1">
            <a:off x="5970287" y="4226389"/>
            <a:ext cx="1468738" cy="1270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18" name="Picture 17">
            <a:extLst>
              <a:ext uri="{FF2B5EF4-FFF2-40B4-BE49-F238E27FC236}">
                <a16:creationId xmlns:a16="http://schemas.microsoft.com/office/drawing/2014/main" id="{1E06EA37-8F1A-3E4F-99D8-7737194C4152}"/>
              </a:ext>
            </a:extLst>
          </p:cNvPr>
          <p:cNvPicPr>
            <a:picLocks noChangeAspect="1"/>
          </p:cNvPicPr>
          <p:nvPr/>
        </p:nvPicPr>
        <p:blipFill>
          <a:blip r:embed="rId6"/>
          <a:stretch>
            <a:fillRect/>
          </a:stretch>
        </p:blipFill>
        <p:spPr>
          <a:xfrm>
            <a:off x="7550150" y="4797890"/>
            <a:ext cx="1498600" cy="1003300"/>
          </a:xfrm>
          <a:prstGeom prst="rect">
            <a:avLst/>
          </a:prstGeom>
        </p:spPr>
      </p:pic>
      <p:cxnSp>
        <p:nvCxnSpPr>
          <p:cNvPr id="19" name="Straight Arrow Connector 18">
            <a:extLst>
              <a:ext uri="{FF2B5EF4-FFF2-40B4-BE49-F238E27FC236}">
                <a16:creationId xmlns:a16="http://schemas.microsoft.com/office/drawing/2014/main" id="{2128E5EF-3AC5-2144-B5AA-BAB1AC8A9EF7}"/>
              </a:ext>
            </a:extLst>
          </p:cNvPr>
          <p:cNvCxnSpPr>
            <a:cxnSpLocks/>
          </p:cNvCxnSpPr>
          <p:nvPr/>
        </p:nvCxnSpPr>
        <p:spPr>
          <a:xfrm flipV="1">
            <a:off x="5935704" y="5306478"/>
            <a:ext cx="1468738" cy="1270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20" name="Picture 19">
            <a:extLst>
              <a:ext uri="{FF2B5EF4-FFF2-40B4-BE49-F238E27FC236}">
                <a16:creationId xmlns:a16="http://schemas.microsoft.com/office/drawing/2014/main" id="{E7820B72-CC71-C742-A338-E733A9F6FC41}"/>
              </a:ext>
            </a:extLst>
          </p:cNvPr>
          <p:cNvPicPr>
            <a:picLocks noChangeAspect="1"/>
          </p:cNvPicPr>
          <p:nvPr/>
        </p:nvPicPr>
        <p:blipFill>
          <a:blip r:embed="rId7"/>
          <a:stretch>
            <a:fillRect/>
          </a:stretch>
        </p:blipFill>
        <p:spPr>
          <a:xfrm>
            <a:off x="7466273" y="5764216"/>
            <a:ext cx="2146300" cy="723900"/>
          </a:xfrm>
          <a:prstGeom prst="rect">
            <a:avLst/>
          </a:prstGeom>
        </p:spPr>
      </p:pic>
      <p:cxnSp>
        <p:nvCxnSpPr>
          <p:cNvPr id="21" name="Straight Arrow Connector 20">
            <a:extLst>
              <a:ext uri="{FF2B5EF4-FFF2-40B4-BE49-F238E27FC236}">
                <a16:creationId xmlns:a16="http://schemas.microsoft.com/office/drawing/2014/main" id="{0A1A7033-3F6D-C54F-88BA-88E3F03A4293}"/>
              </a:ext>
            </a:extLst>
          </p:cNvPr>
          <p:cNvCxnSpPr>
            <a:cxnSpLocks/>
          </p:cNvCxnSpPr>
          <p:nvPr/>
        </p:nvCxnSpPr>
        <p:spPr>
          <a:xfrm flipV="1">
            <a:off x="5961909" y="6119815"/>
            <a:ext cx="1468738" cy="1270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737839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9977BC-B242-CB47-A094-6E5E6B46051C}"/>
              </a:ext>
            </a:extLst>
          </p:cNvPr>
          <p:cNvSpPr>
            <a:spLocks noGrp="1"/>
          </p:cNvSpPr>
          <p:nvPr>
            <p:ph type="title"/>
          </p:nvPr>
        </p:nvSpPr>
        <p:spPr/>
        <p:txBody>
          <a:bodyPr/>
          <a:lstStyle/>
          <a:p>
            <a:r>
              <a:rPr lang="en-US" dirty="0"/>
              <a:t>Porosity Predictions</a:t>
            </a:r>
          </a:p>
        </p:txBody>
      </p:sp>
      <p:sp>
        <p:nvSpPr>
          <p:cNvPr id="3" name="Content Placeholder 2">
            <a:extLst>
              <a:ext uri="{FF2B5EF4-FFF2-40B4-BE49-F238E27FC236}">
                <a16:creationId xmlns:a16="http://schemas.microsoft.com/office/drawing/2014/main" id="{FBA92812-498B-434E-B943-FD5D4EC611BD}"/>
              </a:ext>
            </a:extLst>
          </p:cNvPr>
          <p:cNvSpPr>
            <a:spLocks noGrp="1"/>
          </p:cNvSpPr>
          <p:nvPr>
            <p:ph sz="half" idx="1"/>
          </p:nvPr>
        </p:nvSpPr>
        <p:spPr>
          <a:xfrm>
            <a:off x="609600" y="1968503"/>
            <a:ext cx="5159894" cy="4157663"/>
          </a:xfrm>
        </p:spPr>
        <p:txBody>
          <a:bodyPr/>
          <a:lstStyle/>
          <a:p>
            <a:r>
              <a:rPr lang="en-US" sz="2400" dirty="0"/>
              <a:t>These porosity models don’t incorporate different phases, initial porosity, axial/radial swelling, etc.</a:t>
            </a:r>
          </a:p>
          <a:p>
            <a:r>
              <a:rPr lang="en-US" sz="2400" dirty="0"/>
              <a:t>These models have been updated slightly to improve code robustness, but still don’t incorporate these critical microstructural phenomena</a:t>
            </a:r>
          </a:p>
        </p:txBody>
      </p:sp>
      <p:sp>
        <p:nvSpPr>
          <p:cNvPr id="5" name="Slide Number Placeholder 4">
            <a:extLst>
              <a:ext uri="{FF2B5EF4-FFF2-40B4-BE49-F238E27FC236}">
                <a16:creationId xmlns:a16="http://schemas.microsoft.com/office/drawing/2014/main" id="{A3C106D1-EEEB-A841-B008-4E024B97EE27}"/>
              </a:ext>
            </a:extLst>
          </p:cNvPr>
          <p:cNvSpPr>
            <a:spLocks noGrp="1"/>
          </p:cNvSpPr>
          <p:nvPr>
            <p:ph type="sldNum" sz="quarter" idx="12"/>
          </p:nvPr>
        </p:nvSpPr>
        <p:spPr/>
        <p:txBody>
          <a:bodyPr/>
          <a:lstStyle/>
          <a:p>
            <a:pPr>
              <a:defRPr/>
            </a:pPr>
            <a:fld id="{EC35E9FC-F6D5-0349-BBED-EA7D7A9BC49B}" type="slidenum">
              <a:rPr lang="en-US" smtClean="0"/>
              <a:pPr>
                <a:defRPr/>
              </a:pPr>
              <a:t>15</a:t>
            </a:fld>
            <a:endParaRPr lang="en-US"/>
          </a:p>
        </p:txBody>
      </p:sp>
      <p:pic>
        <p:nvPicPr>
          <p:cNvPr id="6" name="Content Placeholder 5">
            <a:extLst>
              <a:ext uri="{FF2B5EF4-FFF2-40B4-BE49-F238E27FC236}">
                <a16:creationId xmlns:a16="http://schemas.microsoft.com/office/drawing/2014/main" id="{8085DA03-EA26-B244-AEF6-4F6CC0AA07A4}"/>
              </a:ext>
            </a:extLst>
          </p:cNvPr>
          <p:cNvPicPr>
            <a:picLocks noGrp="1" noChangeAspect="1"/>
          </p:cNvPicPr>
          <p:nvPr>
            <p:ph sz="half" idx="2"/>
          </p:nvPr>
        </p:nvPicPr>
        <p:blipFill>
          <a:blip r:embed="rId2"/>
          <a:stretch>
            <a:fillRect/>
          </a:stretch>
        </p:blipFill>
        <p:spPr>
          <a:xfrm>
            <a:off x="5994400" y="2544798"/>
            <a:ext cx="2844800" cy="3005071"/>
          </a:xfrm>
          <a:prstGeom prst="rect">
            <a:avLst/>
          </a:prstGeom>
        </p:spPr>
      </p:pic>
      <p:pic>
        <p:nvPicPr>
          <p:cNvPr id="7" name="Picture 6">
            <a:extLst>
              <a:ext uri="{FF2B5EF4-FFF2-40B4-BE49-F238E27FC236}">
                <a16:creationId xmlns:a16="http://schemas.microsoft.com/office/drawing/2014/main" id="{0A210E6B-DD3D-E340-9AF1-16E49E394451}"/>
              </a:ext>
            </a:extLst>
          </p:cNvPr>
          <p:cNvPicPr>
            <a:picLocks noChangeAspect="1"/>
          </p:cNvPicPr>
          <p:nvPr/>
        </p:nvPicPr>
        <p:blipFill>
          <a:blip r:embed="rId3"/>
          <a:stretch>
            <a:fillRect/>
          </a:stretch>
        </p:blipFill>
        <p:spPr>
          <a:xfrm>
            <a:off x="9064106" y="2544798"/>
            <a:ext cx="2885448" cy="2865127"/>
          </a:xfrm>
          <a:prstGeom prst="rect">
            <a:avLst/>
          </a:prstGeom>
        </p:spPr>
      </p:pic>
    </p:spTree>
    <p:extLst>
      <p:ext uri="{BB962C8B-B14F-4D97-AF65-F5344CB8AC3E}">
        <p14:creationId xmlns:p14="http://schemas.microsoft.com/office/powerpoint/2010/main" val="39501995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89281C-9EB7-9F4D-BE82-BFCBEDA33AE5}"/>
              </a:ext>
            </a:extLst>
          </p:cNvPr>
          <p:cNvSpPr>
            <a:spLocks noGrp="1"/>
          </p:cNvSpPr>
          <p:nvPr>
            <p:ph type="title"/>
          </p:nvPr>
        </p:nvSpPr>
        <p:spPr/>
        <p:txBody>
          <a:bodyPr/>
          <a:lstStyle/>
          <a:p>
            <a:r>
              <a:rPr lang="en-US" dirty="0"/>
              <a:t>Mechanical Properties</a:t>
            </a:r>
          </a:p>
        </p:txBody>
      </p:sp>
      <p:sp>
        <p:nvSpPr>
          <p:cNvPr id="3" name="Content Placeholder 2">
            <a:extLst>
              <a:ext uri="{FF2B5EF4-FFF2-40B4-BE49-F238E27FC236}">
                <a16:creationId xmlns:a16="http://schemas.microsoft.com/office/drawing/2014/main" id="{6115AC0A-B93D-9C49-94E3-44261FC46B22}"/>
              </a:ext>
            </a:extLst>
          </p:cNvPr>
          <p:cNvSpPr>
            <a:spLocks noGrp="1"/>
          </p:cNvSpPr>
          <p:nvPr>
            <p:ph sz="half" idx="1"/>
          </p:nvPr>
        </p:nvSpPr>
        <p:spPr>
          <a:xfrm>
            <a:off x="609600" y="2210765"/>
            <a:ext cx="5384800" cy="3915401"/>
          </a:xfrm>
        </p:spPr>
        <p:txBody>
          <a:bodyPr/>
          <a:lstStyle/>
          <a:p>
            <a:r>
              <a:rPr lang="en-US" sz="2200" dirty="0"/>
              <a:t>Young’s Modulus</a:t>
            </a:r>
          </a:p>
          <a:p>
            <a:endParaRPr lang="en-US" sz="2200" dirty="0"/>
          </a:p>
          <a:p>
            <a:r>
              <a:rPr lang="en-US" sz="2200" dirty="0"/>
              <a:t>Poisson’s ratio</a:t>
            </a:r>
          </a:p>
          <a:p>
            <a:endParaRPr lang="en-US" sz="2200" dirty="0"/>
          </a:p>
          <a:p>
            <a:r>
              <a:rPr lang="en-US" sz="2200" dirty="0"/>
              <a:t>Creep</a:t>
            </a:r>
          </a:p>
          <a:p>
            <a:endParaRPr lang="en-US" sz="2200" dirty="0"/>
          </a:p>
          <a:p>
            <a:endParaRPr lang="en-US" sz="2200" dirty="0"/>
          </a:p>
          <a:p>
            <a:r>
              <a:rPr lang="en-US" sz="2200" dirty="0"/>
              <a:t>Cladding models for HT-9 creep and k</a:t>
            </a:r>
            <a:r>
              <a:rPr lang="en-US" sz="2200" baseline="-25000" dirty="0"/>
              <a:t>th</a:t>
            </a:r>
            <a:endParaRPr lang="en-US" sz="2200" dirty="0"/>
          </a:p>
        </p:txBody>
      </p:sp>
      <p:pic>
        <p:nvPicPr>
          <p:cNvPr id="6" name="Content Placeholder 5">
            <a:extLst>
              <a:ext uri="{FF2B5EF4-FFF2-40B4-BE49-F238E27FC236}">
                <a16:creationId xmlns:a16="http://schemas.microsoft.com/office/drawing/2014/main" id="{BDC51DC2-AA66-8440-BBC2-9953B33593CC}"/>
              </a:ext>
            </a:extLst>
          </p:cNvPr>
          <p:cNvPicPr>
            <a:picLocks noGrp="1" noChangeAspect="1"/>
          </p:cNvPicPr>
          <p:nvPr>
            <p:ph sz="half" idx="2"/>
          </p:nvPr>
        </p:nvPicPr>
        <p:blipFill>
          <a:blip r:embed="rId2"/>
          <a:stretch>
            <a:fillRect/>
          </a:stretch>
        </p:blipFill>
        <p:spPr>
          <a:xfrm>
            <a:off x="6492272" y="2103749"/>
            <a:ext cx="5003800" cy="762000"/>
          </a:xfrm>
          <a:prstGeom prst="rect">
            <a:avLst/>
          </a:prstGeom>
        </p:spPr>
      </p:pic>
      <p:sp>
        <p:nvSpPr>
          <p:cNvPr id="5" name="Slide Number Placeholder 4">
            <a:extLst>
              <a:ext uri="{FF2B5EF4-FFF2-40B4-BE49-F238E27FC236}">
                <a16:creationId xmlns:a16="http://schemas.microsoft.com/office/drawing/2014/main" id="{78BBE50D-632C-484A-B203-ACD5DA04A8DC}"/>
              </a:ext>
            </a:extLst>
          </p:cNvPr>
          <p:cNvSpPr>
            <a:spLocks noGrp="1"/>
          </p:cNvSpPr>
          <p:nvPr>
            <p:ph type="sldNum" sz="quarter" idx="12"/>
          </p:nvPr>
        </p:nvSpPr>
        <p:spPr/>
        <p:txBody>
          <a:bodyPr/>
          <a:lstStyle/>
          <a:p>
            <a:pPr>
              <a:defRPr/>
            </a:pPr>
            <a:fld id="{EC35E9FC-F6D5-0349-BBED-EA7D7A9BC49B}" type="slidenum">
              <a:rPr lang="en-US" smtClean="0"/>
              <a:pPr>
                <a:defRPr/>
              </a:pPr>
              <a:t>16</a:t>
            </a:fld>
            <a:endParaRPr lang="en-US"/>
          </a:p>
        </p:txBody>
      </p:sp>
      <p:pic>
        <p:nvPicPr>
          <p:cNvPr id="7" name="Picture 6">
            <a:extLst>
              <a:ext uri="{FF2B5EF4-FFF2-40B4-BE49-F238E27FC236}">
                <a16:creationId xmlns:a16="http://schemas.microsoft.com/office/drawing/2014/main" id="{D3286CDB-2E38-9A46-B5F7-683CC075ABE6}"/>
              </a:ext>
            </a:extLst>
          </p:cNvPr>
          <p:cNvPicPr>
            <a:picLocks noChangeAspect="1"/>
          </p:cNvPicPr>
          <p:nvPr/>
        </p:nvPicPr>
        <p:blipFill>
          <a:blip r:embed="rId3"/>
          <a:stretch>
            <a:fillRect/>
          </a:stretch>
        </p:blipFill>
        <p:spPr>
          <a:xfrm>
            <a:off x="7145438" y="3000998"/>
            <a:ext cx="4267200" cy="685800"/>
          </a:xfrm>
          <a:prstGeom prst="rect">
            <a:avLst/>
          </a:prstGeom>
        </p:spPr>
      </p:pic>
      <p:pic>
        <p:nvPicPr>
          <p:cNvPr id="8" name="Picture 7">
            <a:extLst>
              <a:ext uri="{FF2B5EF4-FFF2-40B4-BE49-F238E27FC236}">
                <a16:creationId xmlns:a16="http://schemas.microsoft.com/office/drawing/2014/main" id="{70E212EA-26EB-CF4D-AEB6-73B18E0BBB4E}"/>
              </a:ext>
            </a:extLst>
          </p:cNvPr>
          <p:cNvPicPr>
            <a:picLocks noChangeAspect="1"/>
          </p:cNvPicPr>
          <p:nvPr/>
        </p:nvPicPr>
        <p:blipFill>
          <a:blip r:embed="rId4"/>
          <a:stretch>
            <a:fillRect/>
          </a:stretch>
        </p:blipFill>
        <p:spPr>
          <a:xfrm>
            <a:off x="6902450" y="3912550"/>
            <a:ext cx="3670300" cy="698500"/>
          </a:xfrm>
          <a:prstGeom prst="rect">
            <a:avLst/>
          </a:prstGeom>
        </p:spPr>
      </p:pic>
      <p:pic>
        <p:nvPicPr>
          <p:cNvPr id="9" name="Picture 8">
            <a:extLst>
              <a:ext uri="{FF2B5EF4-FFF2-40B4-BE49-F238E27FC236}">
                <a16:creationId xmlns:a16="http://schemas.microsoft.com/office/drawing/2014/main" id="{780D863A-3EAD-C94B-8483-81793E077DF1}"/>
              </a:ext>
            </a:extLst>
          </p:cNvPr>
          <p:cNvPicPr>
            <a:picLocks noChangeAspect="1"/>
          </p:cNvPicPr>
          <p:nvPr/>
        </p:nvPicPr>
        <p:blipFill>
          <a:blip r:embed="rId5"/>
          <a:stretch>
            <a:fillRect/>
          </a:stretch>
        </p:blipFill>
        <p:spPr>
          <a:xfrm>
            <a:off x="6492272" y="5597689"/>
            <a:ext cx="4953000" cy="546100"/>
          </a:xfrm>
          <a:prstGeom prst="rect">
            <a:avLst/>
          </a:prstGeom>
        </p:spPr>
      </p:pic>
      <p:pic>
        <p:nvPicPr>
          <p:cNvPr id="10" name="Picture 9">
            <a:extLst>
              <a:ext uri="{FF2B5EF4-FFF2-40B4-BE49-F238E27FC236}">
                <a16:creationId xmlns:a16="http://schemas.microsoft.com/office/drawing/2014/main" id="{19DB0AE1-C483-EA45-82A9-DB22FCD5C80E}"/>
              </a:ext>
            </a:extLst>
          </p:cNvPr>
          <p:cNvPicPr>
            <a:picLocks noChangeAspect="1"/>
          </p:cNvPicPr>
          <p:nvPr/>
        </p:nvPicPr>
        <p:blipFill>
          <a:blip r:embed="rId6"/>
          <a:stretch>
            <a:fillRect/>
          </a:stretch>
        </p:blipFill>
        <p:spPr>
          <a:xfrm>
            <a:off x="6327172" y="4894508"/>
            <a:ext cx="5334000" cy="596900"/>
          </a:xfrm>
          <a:prstGeom prst="rect">
            <a:avLst/>
          </a:prstGeom>
        </p:spPr>
      </p:pic>
    </p:spTree>
    <p:extLst>
      <p:ext uri="{BB962C8B-B14F-4D97-AF65-F5344CB8AC3E}">
        <p14:creationId xmlns:p14="http://schemas.microsoft.com/office/powerpoint/2010/main" val="32739833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830D8-4046-0D42-AF5C-B434D559B6B8}"/>
              </a:ext>
            </a:extLst>
          </p:cNvPr>
          <p:cNvSpPr>
            <a:spLocks noGrp="1"/>
          </p:cNvSpPr>
          <p:nvPr>
            <p:ph type="title"/>
          </p:nvPr>
        </p:nvSpPr>
        <p:spPr/>
        <p:txBody>
          <a:bodyPr/>
          <a:lstStyle/>
          <a:p>
            <a:r>
              <a:rPr lang="en-US" dirty="0"/>
              <a:t>BISON Testing</a:t>
            </a:r>
          </a:p>
        </p:txBody>
      </p:sp>
      <p:sp>
        <p:nvSpPr>
          <p:cNvPr id="3" name="Content Placeholder 2">
            <a:extLst>
              <a:ext uri="{FF2B5EF4-FFF2-40B4-BE49-F238E27FC236}">
                <a16:creationId xmlns:a16="http://schemas.microsoft.com/office/drawing/2014/main" id="{F310A712-B774-3A47-9C6B-F4633A288CF2}"/>
              </a:ext>
            </a:extLst>
          </p:cNvPr>
          <p:cNvSpPr>
            <a:spLocks noGrp="1"/>
          </p:cNvSpPr>
          <p:nvPr>
            <p:ph sz="half" idx="1"/>
          </p:nvPr>
        </p:nvSpPr>
        <p:spPr>
          <a:xfrm>
            <a:off x="609600" y="1968503"/>
            <a:ext cx="4749478" cy="4157663"/>
          </a:xfrm>
        </p:spPr>
        <p:txBody>
          <a:bodyPr/>
          <a:lstStyle/>
          <a:p>
            <a:r>
              <a:rPr lang="en-US" sz="2200" dirty="0"/>
              <a:t>BISON can handle binary and ternary fuel and compare reasonably well with EBR-II data</a:t>
            </a:r>
          </a:p>
          <a:p>
            <a:r>
              <a:rPr lang="en-US" sz="2200" dirty="0"/>
              <a:t>Discrepancies are due to inadequate knowledge of materials models, and underlying issues with material descriptions, and code robustness</a:t>
            </a:r>
          </a:p>
          <a:p>
            <a:r>
              <a:rPr lang="en-US" sz="2200" dirty="0"/>
              <a:t>Development is ongoing, and improvements to swelling models, for example, have been made</a:t>
            </a:r>
          </a:p>
        </p:txBody>
      </p:sp>
      <p:pic>
        <p:nvPicPr>
          <p:cNvPr id="6" name="Content Placeholder 5">
            <a:extLst>
              <a:ext uri="{FF2B5EF4-FFF2-40B4-BE49-F238E27FC236}">
                <a16:creationId xmlns:a16="http://schemas.microsoft.com/office/drawing/2014/main" id="{15C841D7-202C-4E4E-87C2-BDC7994F6256}"/>
              </a:ext>
            </a:extLst>
          </p:cNvPr>
          <p:cNvPicPr>
            <a:picLocks noGrp="1" noChangeAspect="1"/>
          </p:cNvPicPr>
          <p:nvPr>
            <p:ph sz="half" idx="2"/>
          </p:nvPr>
        </p:nvPicPr>
        <p:blipFill>
          <a:blip r:embed="rId2"/>
          <a:stretch>
            <a:fillRect/>
          </a:stretch>
        </p:blipFill>
        <p:spPr>
          <a:xfrm>
            <a:off x="5476111" y="1739261"/>
            <a:ext cx="3261489" cy="2486086"/>
          </a:xfrm>
          <a:prstGeom prst="rect">
            <a:avLst/>
          </a:prstGeom>
        </p:spPr>
      </p:pic>
      <p:sp>
        <p:nvSpPr>
          <p:cNvPr id="5" name="Slide Number Placeholder 4">
            <a:extLst>
              <a:ext uri="{FF2B5EF4-FFF2-40B4-BE49-F238E27FC236}">
                <a16:creationId xmlns:a16="http://schemas.microsoft.com/office/drawing/2014/main" id="{2CA3A285-9F46-F44D-8B48-3DFC273A57D2}"/>
              </a:ext>
            </a:extLst>
          </p:cNvPr>
          <p:cNvSpPr>
            <a:spLocks noGrp="1"/>
          </p:cNvSpPr>
          <p:nvPr>
            <p:ph type="sldNum" sz="quarter" idx="12"/>
          </p:nvPr>
        </p:nvSpPr>
        <p:spPr/>
        <p:txBody>
          <a:bodyPr/>
          <a:lstStyle/>
          <a:p>
            <a:pPr>
              <a:defRPr/>
            </a:pPr>
            <a:fld id="{EC35E9FC-F6D5-0349-BBED-EA7D7A9BC49B}" type="slidenum">
              <a:rPr lang="en-US" smtClean="0"/>
              <a:pPr>
                <a:defRPr/>
              </a:pPr>
              <a:t>17</a:t>
            </a:fld>
            <a:endParaRPr lang="en-US"/>
          </a:p>
        </p:txBody>
      </p:sp>
      <p:pic>
        <p:nvPicPr>
          <p:cNvPr id="7" name="Picture 6">
            <a:extLst>
              <a:ext uri="{FF2B5EF4-FFF2-40B4-BE49-F238E27FC236}">
                <a16:creationId xmlns:a16="http://schemas.microsoft.com/office/drawing/2014/main" id="{B4B28F29-7E40-464C-A564-B22A874D185B}"/>
              </a:ext>
            </a:extLst>
          </p:cNvPr>
          <p:cNvPicPr>
            <a:picLocks noChangeAspect="1"/>
          </p:cNvPicPr>
          <p:nvPr/>
        </p:nvPicPr>
        <p:blipFill>
          <a:blip r:embed="rId3"/>
          <a:stretch>
            <a:fillRect/>
          </a:stretch>
        </p:blipFill>
        <p:spPr>
          <a:xfrm>
            <a:off x="5310279" y="4095186"/>
            <a:ext cx="3439873" cy="2632649"/>
          </a:xfrm>
          <a:prstGeom prst="rect">
            <a:avLst/>
          </a:prstGeom>
        </p:spPr>
      </p:pic>
      <p:pic>
        <p:nvPicPr>
          <p:cNvPr id="8" name="Picture 7">
            <a:extLst>
              <a:ext uri="{FF2B5EF4-FFF2-40B4-BE49-F238E27FC236}">
                <a16:creationId xmlns:a16="http://schemas.microsoft.com/office/drawing/2014/main" id="{567E08A7-E209-D445-8FEB-C9323859FCE9}"/>
              </a:ext>
            </a:extLst>
          </p:cNvPr>
          <p:cNvPicPr>
            <a:picLocks noChangeAspect="1"/>
          </p:cNvPicPr>
          <p:nvPr/>
        </p:nvPicPr>
        <p:blipFill>
          <a:blip r:embed="rId4"/>
          <a:stretch>
            <a:fillRect/>
          </a:stretch>
        </p:blipFill>
        <p:spPr>
          <a:xfrm>
            <a:off x="8654331" y="1602738"/>
            <a:ext cx="3261488" cy="2673502"/>
          </a:xfrm>
          <a:prstGeom prst="rect">
            <a:avLst/>
          </a:prstGeom>
        </p:spPr>
      </p:pic>
      <p:pic>
        <p:nvPicPr>
          <p:cNvPr id="9" name="Picture 8">
            <a:extLst>
              <a:ext uri="{FF2B5EF4-FFF2-40B4-BE49-F238E27FC236}">
                <a16:creationId xmlns:a16="http://schemas.microsoft.com/office/drawing/2014/main" id="{4545CFA0-B918-D147-847D-3A2D88AE5145}"/>
              </a:ext>
            </a:extLst>
          </p:cNvPr>
          <p:cNvPicPr>
            <a:picLocks noChangeAspect="1"/>
          </p:cNvPicPr>
          <p:nvPr/>
        </p:nvPicPr>
        <p:blipFill>
          <a:blip r:embed="rId5"/>
          <a:stretch>
            <a:fillRect/>
          </a:stretch>
        </p:blipFill>
        <p:spPr>
          <a:xfrm>
            <a:off x="8584320" y="4095183"/>
            <a:ext cx="3261488" cy="2599622"/>
          </a:xfrm>
          <a:prstGeom prst="rect">
            <a:avLst/>
          </a:prstGeom>
        </p:spPr>
      </p:pic>
    </p:spTree>
    <p:extLst>
      <p:ext uri="{BB962C8B-B14F-4D97-AF65-F5344CB8AC3E}">
        <p14:creationId xmlns:p14="http://schemas.microsoft.com/office/powerpoint/2010/main" val="16025087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F25ACA-79FB-0E4B-A0B2-25968942F952}"/>
              </a:ext>
            </a:extLst>
          </p:cNvPr>
          <p:cNvSpPr>
            <a:spLocks noGrp="1"/>
          </p:cNvSpPr>
          <p:nvPr>
            <p:ph type="title"/>
          </p:nvPr>
        </p:nvSpPr>
        <p:spPr/>
        <p:txBody>
          <a:bodyPr/>
          <a:lstStyle/>
          <a:p>
            <a:r>
              <a:rPr lang="en-US" dirty="0"/>
              <a:t>Other Codes</a:t>
            </a:r>
          </a:p>
        </p:txBody>
      </p:sp>
      <p:sp>
        <p:nvSpPr>
          <p:cNvPr id="3" name="Content Placeholder 2">
            <a:extLst>
              <a:ext uri="{FF2B5EF4-FFF2-40B4-BE49-F238E27FC236}">
                <a16:creationId xmlns:a16="http://schemas.microsoft.com/office/drawing/2014/main" id="{68B4AC97-5854-D748-951F-02D652746B70}"/>
              </a:ext>
            </a:extLst>
          </p:cNvPr>
          <p:cNvSpPr>
            <a:spLocks noGrp="1"/>
          </p:cNvSpPr>
          <p:nvPr>
            <p:ph sz="half" idx="1"/>
          </p:nvPr>
        </p:nvSpPr>
        <p:spPr/>
        <p:txBody>
          <a:bodyPr/>
          <a:lstStyle/>
          <a:p>
            <a:r>
              <a:rPr lang="en-US" sz="2200" dirty="0"/>
              <a:t>LIFEMETAL</a:t>
            </a:r>
          </a:p>
          <a:p>
            <a:r>
              <a:rPr lang="en-US" sz="2200" dirty="0"/>
              <a:t>The code has evolved from the LIFE series of codes from ANL that perform steady-state and transient analyses for nuclear fuel</a:t>
            </a:r>
          </a:p>
          <a:p>
            <a:r>
              <a:rPr lang="en-US" sz="2200" dirty="0"/>
              <a:t>The original code was developed for UO2 and mixed oxide fuels for use in fast reactor systems</a:t>
            </a:r>
          </a:p>
          <a:p>
            <a:r>
              <a:rPr lang="en-US" sz="2200" dirty="0"/>
              <a:t>The code was developed in association with the IFR and has been extensively used for planning steady state and transient experiments at EBR-II</a:t>
            </a:r>
          </a:p>
          <a:p>
            <a:endParaRPr lang="en-US" sz="2200" dirty="0"/>
          </a:p>
          <a:p>
            <a:endParaRPr lang="en-US" sz="2200" dirty="0"/>
          </a:p>
        </p:txBody>
      </p:sp>
      <p:pic>
        <p:nvPicPr>
          <p:cNvPr id="6" name="Content Placeholder 5">
            <a:extLst>
              <a:ext uri="{FF2B5EF4-FFF2-40B4-BE49-F238E27FC236}">
                <a16:creationId xmlns:a16="http://schemas.microsoft.com/office/drawing/2014/main" id="{3FDDF2FC-4F43-5845-9530-62D3235B29D3}"/>
              </a:ext>
            </a:extLst>
          </p:cNvPr>
          <p:cNvPicPr>
            <a:picLocks noGrp="1" noChangeAspect="1"/>
          </p:cNvPicPr>
          <p:nvPr>
            <p:ph sz="half" idx="2"/>
          </p:nvPr>
        </p:nvPicPr>
        <p:blipFill>
          <a:blip r:embed="rId2"/>
          <a:stretch>
            <a:fillRect/>
          </a:stretch>
        </p:blipFill>
        <p:spPr>
          <a:xfrm>
            <a:off x="6273428" y="1817875"/>
            <a:ext cx="2631822" cy="4954885"/>
          </a:xfrm>
          <a:prstGeom prst="rect">
            <a:avLst/>
          </a:prstGeom>
        </p:spPr>
      </p:pic>
      <p:sp>
        <p:nvSpPr>
          <p:cNvPr id="5" name="Slide Number Placeholder 4">
            <a:extLst>
              <a:ext uri="{FF2B5EF4-FFF2-40B4-BE49-F238E27FC236}">
                <a16:creationId xmlns:a16="http://schemas.microsoft.com/office/drawing/2014/main" id="{63875A79-A3F2-8640-9FDA-967C03F5FD01}"/>
              </a:ext>
            </a:extLst>
          </p:cNvPr>
          <p:cNvSpPr>
            <a:spLocks noGrp="1"/>
          </p:cNvSpPr>
          <p:nvPr>
            <p:ph type="sldNum" sz="quarter" idx="12"/>
          </p:nvPr>
        </p:nvSpPr>
        <p:spPr/>
        <p:txBody>
          <a:bodyPr/>
          <a:lstStyle/>
          <a:p>
            <a:pPr>
              <a:defRPr/>
            </a:pPr>
            <a:fld id="{EC35E9FC-F6D5-0349-BBED-EA7D7A9BC49B}" type="slidenum">
              <a:rPr lang="en-US" smtClean="0"/>
              <a:pPr>
                <a:defRPr/>
              </a:pPr>
              <a:t>18</a:t>
            </a:fld>
            <a:endParaRPr lang="en-US"/>
          </a:p>
        </p:txBody>
      </p:sp>
      <p:pic>
        <p:nvPicPr>
          <p:cNvPr id="7" name="Picture 6">
            <a:extLst>
              <a:ext uri="{FF2B5EF4-FFF2-40B4-BE49-F238E27FC236}">
                <a16:creationId xmlns:a16="http://schemas.microsoft.com/office/drawing/2014/main" id="{6F601C3E-CC1C-674F-ADCB-9406DEBAF6BA}"/>
              </a:ext>
            </a:extLst>
          </p:cNvPr>
          <p:cNvPicPr>
            <a:picLocks noChangeAspect="1"/>
          </p:cNvPicPr>
          <p:nvPr/>
        </p:nvPicPr>
        <p:blipFill>
          <a:blip r:embed="rId3"/>
          <a:stretch>
            <a:fillRect/>
          </a:stretch>
        </p:blipFill>
        <p:spPr>
          <a:xfrm>
            <a:off x="9072900" y="1255057"/>
            <a:ext cx="2847849" cy="2511867"/>
          </a:xfrm>
          <a:prstGeom prst="rect">
            <a:avLst/>
          </a:prstGeom>
        </p:spPr>
      </p:pic>
      <p:pic>
        <p:nvPicPr>
          <p:cNvPr id="8" name="Picture 7">
            <a:extLst>
              <a:ext uri="{FF2B5EF4-FFF2-40B4-BE49-F238E27FC236}">
                <a16:creationId xmlns:a16="http://schemas.microsoft.com/office/drawing/2014/main" id="{95B04D0B-5914-A244-92D8-0DB8938A66B9}"/>
              </a:ext>
            </a:extLst>
          </p:cNvPr>
          <p:cNvPicPr>
            <a:picLocks noChangeAspect="1"/>
          </p:cNvPicPr>
          <p:nvPr/>
        </p:nvPicPr>
        <p:blipFill>
          <a:blip r:embed="rId4"/>
          <a:stretch>
            <a:fillRect/>
          </a:stretch>
        </p:blipFill>
        <p:spPr>
          <a:xfrm>
            <a:off x="9072900" y="3725044"/>
            <a:ext cx="3030248" cy="2631308"/>
          </a:xfrm>
          <a:prstGeom prst="rect">
            <a:avLst/>
          </a:prstGeom>
        </p:spPr>
      </p:pic>
    </p:spTree>
    <p:extLst>
      <p:ext uri="{BB962C8B-B14F-4D97-AF65-F5344CB8AC3E}">
        <p14:creationId xmlns:p14="http://schemas.microsoft.com/office/powerpoint/2010/main" val="13168216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F25ACA-79FB-0E4B-A0B2-25968942F952}"/>
              </a:ext>
            </a:extLst>
          </p:cNvPr>
          <p:cNvSpPr>
            <a:spLocks noGrp="1"/>
          </p:cNvSpPr>
          <p:nvPr>
            <p:ph type="title"/>
          </p:nvPr>
        </p:nvSpPr>
        <p:spPr/>
        <p:txBody>
          <a:bodyPr/>
          <a:lstStyle/>
          <a:p>
            <a:r>
              <a:rPr lang="en-US" dirty="0"/>
              <a:t>Other Codes</a:t>
            </a:r>
          </a:p>
        </p:txBody>
      </p:sp>
      <p:sp>
        <p:nvSpPr>
          <p:cNvPr id="3" name="Content Placeholder 2">
            <a:extLst>
              <a:ext uri="{FF2B5EF4-FFF2-40B4-BE49-F238E27FC236}">
                <a16:creationId xmlns:a16="http://schemas.microsoft.com/office/drawing/2014/main" id="{68B4AC97-5854-D748-951F-02D652746B70}"/>
              </a:ext>
            </a:extLst>
          </p:cNvPr>
          <p:cNvSpPr>
            <a:spLocks noGrp="1"/>
          </p:cNvSpPr>
          <p:nvPr>
            <p:ph sz="half" idx="1"/>
          </p:nvPr>
        </p:nvSpPr>
        <p:spPr/>
        <p:txBody>
          <a:bodyPr/>
          <a:lstStyle/>
          <a:p>
            <a:r>
              <a:rPr lang="en-US" sz="2200" dirty="0"/>
              <a:t>ALFUS</a:t>
            </a:r>
          </a:p>
          <a:p>
            <a:r>
              <a:rPr lang="en-US" sz="2200" dirty="0"/>
              <a:t>JAEA code that is multiphysics in nature and focuses on the mechanical behavior of the fuel under irradiation</a:t>
            </a:r>
          </a:p>
          <a:p>
            <a:r>
              <a:rPr lang="en-US" sz="2200" dirty="0"/>
              <a:t>Both LIFE-METAL and ALFUS are capable of simulating metal fuel irradiation behavior to some extent</a:t>
            </a:r>
          </a:p>
          <a:p>
            <a:r>
              <a:rPr lang="en-US" sz="2200" dirty="0"/>
              <a:t>Both lack different swelling in different radial zone, coupling of redistribution, realistic predictions of FCCI</a:t>
            </a:r>
          </a:p>
          <a:p>
            <a:endParaRPr lang="en-US" sz="2200" dirty="0"/>
          </a:p>
        </p:txBody>
      </p:sp>
      <p:pic>
        <p:nvPicPr>
          <p:cNvPr id="6" name="Content Placeholder 5">
            <a:extLst>
              <a:ext uri="{FF2B5EF4-FFF2-40B4-BE49-F238E27FC236}">
                <a16:creationId xmlns:a16="http://schemas.microsoft.com/office/drawing/2014/main" id="{2359EACA-B41F-0B44-876D-BEB53E8F4AEC}"/>
              </a:ext>
            </a:extLst>
          </p:cNvPr>
          <p:cNvPicPr>
            <a:picLocks noGrp="1" noChangeAspect="1"/>
          </p:cNvPicPr>
          <p:nvPr>
            <p:ph sz="half" idx="2"/>
          </p:nvPr>
        </p:nvPicPr>
        <p:blipFill>
          <a:blip r:embed="rId2"/>
          <a:stretch>
            <a:fillRect/>
          </a:stretch>
        </p:blipFill>
        <p:spPr>
          <a:xfrm>
            <a:off x="6197602" y="1798438"/>
            <a:ext cx="2844800" cy="4923039"/>
          </a:xfrm>
          <a:prstGeom prst="rect">
            <a:avLst/>
          </a:prstGeom>
        </p:spPr>
      </p:pic>
      <p:sp>
        <p:nvSpPr>
          <p:cNvPr id="5" name="Slide Number Placeholder 4">
            <a:extLst>
              <a:ext uri="{FF2B5EF4-FFF2-40B4-BE49-F238E27FC236}">
                <a16:creationId xmlns:a16="http://schemas.microsoft.com/office/drawing/2014/main" id="{63875A79-A3F2-8640-9FDA-967C03F5FD01}"/>
              </a:ext>
            </a:extLst>
          </p:cNvPr>
          <p:cNvSpPr>
            <a:spLocks noGrp="1"/>
          </p:cNvSpPr>
          <p:nvPr>
            <p:ph type="sldNum" sz="quarter" idx="12"/>
          </p:nvPr>
        </p:nvSpPr>
        <p:spPr/>
        <p:txBody>
          <a:bodyPr/>
          <a:lstStyle/>
          <a:p>
            <a:pPr>
              <a:defRPr/>
            </a:pPr>
            <a:fld id="{EC35E9FC-F6D5-0349-BBED-EA7D7A9BC49B}" type="slidenum">
              <a:rPr lang="en-US" smtClean="0"/>
              <a:pPr>
                <a:defRPr/>
              </a:pPr>
              <a:t>19</a:t>
            </a:fld>
            <a:endParaRPr lang="en-US"/>
          </a:p>
        </p:txBody>
      </p:sp>
      <p:pic>
        <p:nvPicPr>
          <p:cNvPr id="7" name="Picture 6">
            <a:extLst>
              <a:ext uri="{FF2B5EF4-FFF2-40B4-BE49-F238E27FC236}">
                <a16:creationId xmlns:a16="http://schemas.microsoft.com/office/drawing/2014/main" id="{8D712EA4-8113-7A44-81A7-7B4CCC4E2B61}"/>
              </a:ext>
            </a:extLst>
          </p:cNvPr>
          <p:cNvPicPr>
            <a:picLocks noChangeAspect="1"/>
          </p:cNvPicPr>
          <p:nvPr/>
        </p:nvPicPr>
        <p:blipFill>
          <a:blip r:embed="rId3"/>
          <a:stretch>
            <a:fillRect/>
          </a:stretch>
        </p:blipFill>
        <p:spPr>
          <a:xfrm>
            <a:off x="8750024" y="1202155"/>
            <a:ext cx="3047153" cy="2523819"/>
          </a:xfrm>
          <a:prstGeom prst="rect">
            <a:avLst/>
          </a:prstGeom>
        </p:spPr>
      </p:pic>
      <p:pic>
        <p:nvPicPr>
          <p:cNvPr id="8" name="Picture 7">
            <a:extLst>
              <a:ext uri="{FF2B5EF4-FFF2-40B4-BE49-F238E27FC236}">
                <a16:creationId xmlns:a16="http://schemas.microsoft.com/office/drawing/2014/main" id="{E4276B0B-2B06-7340-B660-EC468AF1188E}"/>
              </a:ext>
            </a:extLst>
          </p:cNvPr>
          <p:cNvPicPr>
            <a:picLocks noChangeAspect="1"/>
          </p:cNvPicPr>
          <p:nvPr/>
        </p:nvPicPr>
        <p:blipFill>
          <a:blip r:embed="rId4"/>
          <a:stretch>
            <a:fillRect/>
          </a:stretch>
        </p:blipFill>
        <p:spPr>
          <a:xfrm>
            <a:off x="9074029" y="3779253"/>
            <a:ext cx="2171941" cy="2523819"/>
          </a:xfrm>
          <a:prstGeom prst="rect">
            <a:avLst/>
          </a:prstGeom>
        </p:spPr>
      </p:pic>
    </p:spTree>
    <p:extLst>
      <p:ext uri="{BB962C8B-B14F-4D97-AF65-F5344CB8AC3E}">
        <p14:creationId xmlns:p14="http://schemas.microsoft.com/office/powerpoint/2010/main" val="33927618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15D733-9A9D-0147-B472-6D2A34313119}"/>
              </a:ext>
            </a:extLst>
          </p:cNvPr>
          <p:cNvSpPr>
            <a:spLocks noGrp="1"/>
          </p:cNvSpPr>
          <p:nvPr>
            <p:ph type="title"/>
          </p:nvPr>
        </p:nvSpPr>
        <p:spPr/>
        <p:txBody>
          <a:bodyPr/>
          <a:lstStyle/>
          <a:p>
            <a:r>
              <a:rPr lang="en-US" dirty="0"/>
              <a:t>Last Time</a:t>
            </a:r>
          </a:p>
        </p:txBody>
      </p:sp>
      <p:sp>
        <p:nvSpPr>
          <p:cNvPr id="3" name="Content Placeholder 2">
            <a:extLst>
              <a:ext uri="{FF2B5EF4-FFF2-40B4-BE49-F238E27FC236}">
                <a16:creationId xmlns:a16="http://schemas.microsoft.com/office/drawing/2014/main" id="{357AA63C-5C44-4545-A937-4E8E5D379A5A}"/>
              </a:ext>
            </a:extLst>
          </p:cNvPr>
          <p:cNvSpPr>
            <a:spLocks noGrp="1"/>
          </p:cNvSpPr>
          <p:nvPr>
            <p:ph sz="half" idx="1"/>
          </p:nvPr>
        </p:nvSpPr>
        <p:spPr>
          <a:xfrm>
            <a:off x="609599" y="1968503"/>
            <a:ext cx="10972799" cy="4157663"/>
          </a:xfrm>
        </p:spPr>
        <p:txBody>
          <a:bodyPr/>
          <a:lstStyle/>
          <a:p>
            <a:r>
              <a:rPr lang="en-US" sz="2400" dirty="0"/>
              <a:t>Completed FCCI for metallic fuels</a:t>
            </a:r>
          </a:p>
          <a:p>
            <a:pPr lvl="1"/>
            <a:r>
              <a:rPr lang="en-US" sz="2400" dirty="0"/>
              <a:t>highlighted different compositions, and which species participate</a:t>
            </a:r>
          </a:p>
          <a:p>
            <a:pPr lvl="1"/>
            <a:r>
              <a:rPr lang="en-US" sz="2400" dirty="0"/>
              <a:t>Ce and Nd are primary FPs that diffuse into the cladding</a:t>
            </a:r>
          </a:p>
          <a:p>
            <a:pPr lvl="1"/>
            <a:r>
              <a:rPr lang="en-US" sz="2400" dirty="0"/>
              <a:t>Fe and Ni diffuse into the fuel</a:t>
            </a:r>
          </a:p>
          <a:p>
            <a:pPr lvl="1"/>
            <a:r>
              <a:rPr lang="en-US" sz="2400" dirty="0"/>
              <a:t>melting experiments to test irradiated fuel</a:t>
            </a:r>
          </a:p>
          <a:p>
            <a:r>
              <a:rPr lang="en-US" sz="2400" dirty="0"/>
              <a:t>Metal Fuel Fabrication</a:t>
            </a:r>
          </a:p>
          <a:p>
            <a:pPr lvl="1"/>
            <a:r>
              <a:rPr lang="en-US" sz="2400" dirty="0"/>
              <a:t>injection casting process</a:t>
            </a:r>
          </a:p>
          <a:p>
            <a:pPr lvl="1"/>
            <a:endParaRPr lang="en-US" sz="2400" dirty="0"/>
          </a:p>
          <a:p>
            <a:endParaRPr lang="en-US" sz="2400" dirty="0"/>
          </a:p>
        </p:txBody>
      </p:sp>
      <p:sp>
        <p:nvSpPr>
          <p:cNvPr id="5" name="Slide Number Placeholder 4">
            <a:extLst>
              <a:ext uri="{FF2B5EF4-FFF2-40B4-BE49-F238E27FC236}">
                <a16:creationId xmlns:a16="http://schemas.microsoft.com/office/drawing/2014/main" id="{ED13D8C5-2625-944D-A346-88684E6316EC}"/>
              </a:ext>
            </a:extLst>
          </p:cNvPr>
          <p:cNvSpPr>
            <a:spLocks noGrp="1"/>
          </p:cNvSpPr>
          <p:nvPr>
            <p:ph type="sldNum" sz="quarter" idx="12"/>
          </p:nvPr>
        </p:nvSpPr>
        <p:spPr/>
        <p:txBody>
          <a:bodyPr/>
          <a:lstStyle/>
          <a:p>
            <a:pPr>
              <a:defRPr/>
            </a:pPr>
            <a:fld id="{EC35E9FC-F6D5-0349-BBED-EA7D7A9BC49B}" type="slidenum">
              <a:rPr lang="en-US" smtClean="0"/>
              <a:pPr>
                <a:defRPr/>
              </a:pPr>
              <a:t>2</a:t>
            </a:fld>
            <a:endParaRPr lang="en-US"/>
          </a:p>
        </p:txBody>
      </p:sp>
    </p:spTree>
    <p:extLst>
      <p:ext uri="{BB962C8B-B14F-4D97-AF65-F5344CB8AC3E}">
        <p14:creationId xmlns:p14="http://schemas.microsoft.com/office/powerpoint/2010/main" val="35933808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7947CF-EAEA-5F40-93E5-30922295C42A}"/>
              </a:ext>
            </a:extLst>
          </p:cNvPr>
          <p:cNvSpPr>
            <a:spLocks noGrp="1"/>
          </p:cNvSpPr>
          <p:nvPr>
            <p:ph type="title"/>
          </p:nvPr>
        </p:nvSpPr>
        <p:spPr/>
        <p:txBody>
          <a:bodyPr/>
          <a:lstStyle/>
          <a:p>
            <a:r>
              <a:rPr lang="en-US" dirty="0"/>
              <a:t>Mixed oxide fuel</a:t>
            </a:r>
          </a:p>
        </p:txBody>
      </p:sp>
      <p:sp>
        <p:nvSpPr>
          <p:cNvPr id="3" name="Slide Number Placeholder 2">
            <a:extLst>
              <a:ext uri="{FF2B5EF4-FFF2-40B4-BE49-F238E27FC236}">
                <a16:creationId xmlns:a16="http://schemas.microsoft.com/office/drawing/2014/main" id="{5B3532C3-93BE-7043-BD18-1B055D494CE7}"/>
              </a:ext>
            </a:extLst>
          </p:cNvPr>
          <p:cNvSpPr>
            <a:spLocks noGrp="1"/>
          </p:cNvSpPr>
          <p:nvPr>
            <p:ph type="sldNum" sz="quarter" idx="12"/>
          </p:nvPr>
        </p:nvSpPr>
        <p:spPr/>
        <p:txBody>
          <a:bodyPr/>
          <a:lstStyle/>
          <a:p>
            <a:pPr>
              <a:defRPr/>
            </a:pPr>
            <a:fld id="{0DA6BD0F-ABBC-C14D-BC96-77BE126A748B}" type="slidenum">
              <a:rPr lang="en-US" smtClean="0"/>
              <a:pPr>
                <a:defRPr/>
              </a:pPr>
              <a:t>20</a:t>
            </a:fld>
            <a:endParaRPr lang="en-US"/>
          </a:p>
        </p:txBody>
      </p:sp>
    </p:spTree>
    <p:extLst>
      <p:ext uri="{BB962C8B-B14F-4D97-AF65-F5344CB8AC3E}">
        <p14:creationId xmlns:p14="http://schemas.microsoft.com/office/powerpoint/2010/main" val="1990150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79D8F0-6373-E345-8C4D-00903DBA0CE7}"/>
              </a:ext>
            </a:extLst>
          </p:cNvPr>
          <p:cNvSpPr>
            <a:spLocks noGrp="1"/>
          </p:cNvSpPr>
          <p:nvPr>
            <p:ph type="title"/>
          </p:nvPr>
        </p:nvSpPr>
        <p:spPr/>
        <p:txBody>
          <a:bodyPr/>
          <a:lstStyle/>
          <a:p>
            <a:r>
              <a:rPr lang="en-US" dirty="0"/>
              <a:t>MOX Introduction</a:t>
            </a:r>
          </a:p>
        </p:txBody>
      </p:sp>
      <p:sp>
        <p:nvSpPr>
          <p:cNvPr id="3" name="Content Placeholder 2">
            <a:extLst>
              <a:ext uri="{FF2B5EF4-FFF2-40B4-BE49-F238E27FC236}">
                <a16:creationId xmlns:a16="http://schemas.microsoft.com/office/drawing/2014/main" id="{AEF6B378-35F8-3242-BD7F-AA5805B45888}"/>
              </a:ext>
            </a:extLst>
          </p:cNvPr>
          <p:cNvSpPr>
            <a:spLocks noGrp="1"/>
          </p:cNvSpPr>
          <p:nvPr>
            <p:ph idx="1"/>
          </p:nvPr>
        </p:nvSpPr>
        <p:spPr>
          <a:xfrm>
            <a:off x="609600" y="2280746"/>
            <a:ext cx="5586805" cy="3845418"/>
          </a:xfrm>
        </p:spPr>
        <p:txBody>
          <a:bodyPr>
            <a:noAutofit/>
          </a:bodyPr>
          <a:lstStyle/>
          <a:p>
            <a:r>
              <a:rPr lang="en-US" sz="2200" dirty="0"/>
              <a:t>Despite some disadvantages, such as its low U density, poor thermal conductivity, and its chemical reaction with sodium, MOX fuel (</a:t>
            </a:r>
            <a:r>
              <a:rPr lang="en-US" sz="2200" dirty="0" err="1"/>
              <a:t>U,Pu</a:t>
            </a:r>
            <a:r>
              <a:rPr lang="en-US" sz="2200" dirty="0"/>
              <a:t>)O2 is the fuel that has been used most in fast reactors</a:t>
            </a:r>
          </a:p>
          <a:p>
            <a:r>
              <a:rPr lang="en-US" sz="2200" dirty="0"/>
              <a:t>In order to avoid the dramatic swelling of metallic fuels, MOX fuels were explored in fast reactors</a:t>
            </a:r>
          </a:p>
          <a:p>
            <a:r>
              <a:rPr lang="en-US" sz="2200" dirty="0"/>
              <a:t>Behavior was observed to be satisfactory and was relatively widely implemented in SFRs</a:t>
            </a:r>
          </a:p>
          <a:p>
            <a:endParaRPr lang="en-US" sz="2000" dirty="0"/>
          </a:p>
        </p:txBody>
      </p:sp>
      <p:pic>
        <p:nvPicPr>
          <p:cNvPr id="4" name="Picture 3">
            <a:extLst>
              <a:ext uri="{FF2B5EF4-FFF2-40B4-BE49-F238E27FC236}">
                <a16:creationId xmlns:a16="http://schemas.microsoft.com/office/drawing/2014/main" id="{A0F089BA-F450-2445-8287-FAB6FE8B8C61}"/>
              </a:ext>
            </a:extLst>
          </p:cNvPr>
          <p:cNvPicPr>
            <a:picLocks noChangeAspect="1"/>
          </p:cNvPicPr>
          <p:nvPr/>
        </p:nvPicPr>
        <p:blipFill>
          <a:blip r:embed="rId2"/>
          <a:stretch>
            <a:fillRect/>
          </a:stretch>
        </p:blipFill>
        <p:spPr>
          <a:xfrm>
            <a:off x="6497619" y="1968500"/>
            <a:ext cx="5553507" cy="4555611"/>
          </a:xfrm>
          <a:prstGeom prst="rect">
            <a:avLst/>
          </a:prstGeom>
        </p:spPr>
      </p:pic>
      <p:sp>
        <p:nvSpPr>
          <p:cNvPr id="5" name="Slide Number Placeholder 4">
            <a:extLst>
              <a:ext uri="{FF2B5EF4-FFF2-40B4-BE49-F238E27FC236}">
                <a16:creationId xmlns:a16="http://schemas.microsoft.com/office/drawing/2014/main" id="{D33C6E57-90AD-1244-B19C-60B5F752F204}"/>
              </a:ext>
            </a:extLst>
          </p:cNvPr>
          <p:cNvSpPr>
            <a:spLocks noGrp="1"/>
          </p:cNvSpPr>
          <p:nvPr>
            <p:ph type="sldNum" sz="quarter" idx="12"/>
          </p:nvPr>
        </p:nvSpPr>
        <p:spPr/>
        <p:txBody>
          <a:bodyPr/>
          <a:lstStyle/>
          <a:p>
            <a:pPr>
              <a:defRPr/>
            </a:pPr>
            <a:fld id="{3FF2C605-4958-CF43-AA48-80339EFDB0AF}" type="slidenum">
              <a:rPr lang="en-US" smtClean="0"/>
              <a:pPr>
                <a:defRPr/>
              </a:pPr>
              <a:t>21</a:t>
            </a:fld>
            <a:endParaRPr lang="en-US"/>
          </a:p>
        </p:txBody>
      </p:sp>
    </p:spTree>
    <p:extLst>
      <p:ext uri="{BB962C8B-B14F-4D97-AF65-F5344CB8AC3E}">
        <p14:creationId xmlns:p14="http://schemas.microsoft.com/office/powerpoint/2010/main" val="27360215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A53C1B-7C68-4148-9607-2156EA966992}"/>
              </a:ext>
            </a:extLst>
          </p:cNvPr>
          <p:cNvSpPr>
            <a:spLocks noGrp="1"/>
          </p:cNvSpPr>
          <p:nvPr>
            <p:ph type="title"/>
          </p:nvPr>
        </p:nvSpPr>
        <p:spPr/>
        <p:txBody>
          <a:bodyPr/>
          <a:lstStyle/>
          <a:p>
            <a:r>
              <a:rPr lang="en-US" dirty="0"/>
              <a:t>MOX Fuels in SFRs</a:t>
            </a:r>
          </a:p>
        </p:txBody>
      </p:sp>
      <p:sp>
        <p:nvSpPr>
          <p:cNvPr id="3" name="Content Placeholder 2">
            <a:extLst>
              <a:ext uri="{FF2B5EF4-FFF2-40B4-BE49-F238E27FC236}">
                <a16:creationId xmlns:a16="http://schemas.microsoft.com/office/drawing/2014/main" id="{18BC6534-4749-C647-9161-3F162DFB8D4A}"/>
              </a:ext>
            </a:extLst>
          </p:cNvPr>
          <p:cNvSpPr>
            <a:spLocks noGrp="1"/>
          </p:cNvSpPr>
          <p:nvPr>
            <p:ph sz="half" idx="1"/>
          </p:nvPr>
        </p:nvSpPr>
        <p:spPr/>
        <p:txBody>
          <a:bodyPr/>
          <a:lstStyle/>
          <a:p>
            <a:r>
              <a:rPr lang="en-US" sz="2200" dirty="0"/>
              <a:t>SRFs with MOX fuel will lead the MOX to run at higher temperatures than LWR fuel, and thus with different properties</a:t>
            </a:r>
          </a:p>
          <a:p>
            <a:r>
              <a:rPr lang="en-US" sz="2200" dirty="0"/>
              <a:t>Fission product phases and evolving microstructures create highly localized properties that can differ significantly from the bulk fuel</a:t>
            </a:r>
          </a:p>
          <a:p>
            <a:r>
              <a:rPr lang="en-US" sz="2200" dirty="0"/>
              <a:t>Stoichiometry and Pu content are important factors that dictate thermal properties</a:t>
            </a:r>
          </a:p>
          <a:p>
            <a:endParaRPr lang="en-US" sz="2200" dirty="0"/>
          </a:p>
          <a:p>
            <a:endParaRPr lang="en-US" sz="2200" dirty="0"/>
          </a:p>
        </p:txBody>
      </p:sp>
      <p:pic>
        <p:nvPicPr>
          <p:cNvPr id="6" name="Content Placeholder 5">
            <a:extLst>
              <a:ext uri="{FF2B5EF4-FFF2-40B4-BE49-F238E27FC236}">
                <a16:creationId xmlns:a16="http://schemas.microsoft.com/office/drawing/2014/main" id="{C79218B4-AC26-E342-951C-5055492D3A7A}"/>
              </a:ext>
            </a:extLst>
          </p:cNvPr>
          <p:cNvPicPr>
            <a:picLocks noGrp="1" noChangeAspect="1"/>
          </p:cNvPicPr>
          <p:nvPr>
            <p:ph sz="half" idx="2"/>
          </p:nvPr>
        </p:nvPicPr>
        <p:blipFill>
          <a:blip r:embed="rId2"/>
          <a:stretch>
            <a:fillRect/>
          </a:stretch>
        </p:blipFill>
        <p:spPr>
          <a:xfrm>
            <a:off x="6892162" y="1968500"/>
            <a:ext cx="3995676" cy="4157663"/>
          </a:xfrm>
          <a:prstGeom prst="rect">
            <a:avLst/>
          </a:prstGeom>
        </p:spPr>
      </p:pic>
      <p:sp>
        <p:nvSpPr>
          <p:cNvPr id="5" name="Slide Number Placeholder 4">
            <a:extLst>
              <a:ext uri="{FF2B5EF4-FFF2-40B4-BE49-F238E27FC236}">
                <a16:creationId xmlns:a16="http://schemas.microsoft.com/office/drawing/2014/main" id="{25C2A153-6A4E-0741-8062-5A06429A09B7}"/>
              </a:ext>
            </a:extLst>
          </p:cNvPr>
          <p:cNvSpPr>
            <a:spLocks noGrp="1"/>
          </p:cNvSpPr>
          <p:nvPr>
            <p:ph type="sldNum" sz="quarter" idx="12"/>
          </p:nvPr>
        </p:nvSpPr>
        <p:spPr/>
        <p:txBody>
          <a:bodyPr/>
          <a:lstStyle/>
          <a:p>
            <a:pPr>
              <a:defRPr/>
            </a:pPr>
            <a:fld id="{EC35E9FC-F6D5-0349-BBED-EA7D7A9BC49B}" type="slidenum">
              <a:rPr lang="en-US" smtClean="0"/>
              <a:pPr>
                <a:defRPr/>
              </a:pPr>
              <a:t>22</a:t>
            </a:fld>
            <a:endParaRPr lang="en-US"/>
          </a:p>
        </p:txBody>
      </p:sp>
    </p:spTree>
    <p:extLst>
      <p:ext uri="{BB962C8B-B14F-4D97-AF65-F5344CB8AC3E}">
        <p14:creationId xmlns:p14="http://schemas.microsoft.com/office/powerpoint/2010/main" val="29222861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25006C-B976-CC45-98EA-EE68C851966E}"/>
              </a:ext>
            </a:extLst>
          </p:cNvPr>
          <p:cNvSpPr>
            <a:spLocks noGrp="1"/>
          </p:cNvSpPr>
          <p:nvPr>
            <p:ph type="title"/>
          </p:nvPr>
        </p:nvSpPr>
        <p:spPr/>
        <p:txBody>
          <a:bodyPr/>
          <a:lstStyle/>
          <a:p>
            <a:r>
              <a:rPr lang="en-US" dirty="0"/>
              <a:t>MOX Restructuring</a:t>
            </a:r>
          </a:p>
        </p:txBody>
      </p:sp>
      <p:sp>
        <p:nvSpPr>
          <p:cNvPr id="3" name="Content Placeholder 2">
            <a:extLst>
              <a:ext uri="{FF2B5EF4-FFF2-40B4-BE49-F238E27FC236}">
                <a16:creationId xmlns:a16="http://schemas.microsoft.com/office/drawing/2014/main" id="{EE661C3D-6781-324D-82A7-D699690F2372}"/>
              </a:ext>
            </a:extLst>
          </p:cNvPr>
          <p:cNvSpPr>
            <a:spLocks noGrp="1"/>
          </p:cNvSpPr>
          <p:nvPr>
            <p:ph sz="half" idx="1"/>
          </p:nvPr>
        </p:nvSpPr>
        <p:spPr/>
        <p:txBody>
          <a:bodyPr/>
          <a:lstStyle/>
          <a:p>
            <a:r>
              <a:rPr lang="en-US" sz="2200" dirty="0"/>
              <a:t>Oxide nuclear fuels are commonly touted for their outstanding high temperature capabilities under irradiation, but this stability comes the tradeoff of low thermal conductivity</a:t>
            </a:r>
          </a:p>
          <a:p>
            <a:r>
              <a:rPr lang="en-US" sz="2200" dirty="0"/>
              <a:t>Due to the low thermal transport, a steep temperature gradient is formed along the radius of the fuel pellet, with the hottest region at the center of the pellet and coolest near the cladding</a:t>
            </a:r>
          </a:p>
          <a:p>
            <a:r>
              <a:rPr lang="en-US" sz="2200" dirty="0"/>
              <a:t>This leads to grain growth and restructuring</a:t>
            </a:r>
          </a:p>
          <a:p>
            <a:endParaRPr lang="en-US" sz="2200" dirty="0"/>
          </a:p>
          <a:p>
            <a:endParaRPr lang="en-US" sz="2200" dirty="0"/>
          </a:p>
        </p:txBody>
      </p:sp>
      <p:sp>
        <p:nvSpPr>
          <p:cNvPr id="4" name="Content Placeholder 3">
            <a:extLst>
              <a:ext uri="{FF2B5EF4-FFF2-40B4-BE49-F238E27FC236}">
                <a16:creationId xmlns:a16="http://schemas.microsoft.com/office/drawing/2014/main" id="{78908943-F94E-5149-A9A5-B435C8C273A7}"/>
              </a:ext>
            </a:extLst>
          </p:cNvPr>
          <p:cNvSpPr>
            <a:spLocks noGrp="1"/>
          </p:cNvSpPr>
          <p:nvPr>
            <p:ph sz="half" idx="2"/>
          </p:nvPr>
        </p:nvSpPr>
        <p:spPr/>
        <p:txBody>
          <a:bodyPr/>
          <a:lstStyle/>
          <a:p>
            <a:r>
              <a:rPr lang="en-US" sz="2200" dirty="0"/>
              <a:t>Pu bearing fast reactor oxide fuels display four defining regions of a restructured pellet:</a:t>
            </a:r>
          </a:p>
          <a:p>
            <a:pPr lvl="1"/>
            <a:r>
              <a:rPr lang="en-US" sz="2200" dirty="0"/>
              <a:t>the central void, the columnar grain growth region, the equiaxed grain growth region, and the as-sintered region</a:t>
            </a:r>
          </a:p>
          <a:p>
            <a:r>
              <a:rPr lang="en-US" sz="2200" dirty="0"/>
              <a:t>The higher temperatures and heating rates form coarse, elongated grains that grow radially toward the outer rim of the fuel</a:t>
            </a:r>
          </a:p>
          <a:p>
            <a:endParaRPr lang="en-US" sz="2200" dirty="0"/>
          </a:p>
          <a:p>
            <a:endParaRPr lang="en-US" sz="2200" dirty="0"/>
          </a:p>
          <a:p>
            <a:endParaRPr lang="en-US" sz="2200" dirty="0"/>
          </a:p>
        </p:txBody>
      </p:sp>
      <p:sp>
        <p:nvSpPr>
          <p:cNvPr id="5" name="Slide Number Placeholder 4">
            <a:extLst>
              <a:ext uri="{FF2B5EF4-FFF2-40B4-BE49-F238E27FC236}">
                <a16:creationId xmlns:a16="http://schemas.microsoft.com/office/drawing/2014/main" id="{BE4CE650-9E19-124C-A881-A1E90D9899A5}"/>
              </a:ext>
            </a:extLst>
          </p:cNvPr>
          <p:cNvSpPr>
            <a:spLocks noGrp="1"/>
          </p:cNvSpPr>
          <p:nvPr>
            <p:ph type="sldNum" sz="quarter" idx="12"/>
          </p:nvPr>
        </p:nvSpPr>
        <p:spPr/>
        <p:txBody>
          <a:bodyPr/>
          <a:lstStyle/>
          <a:p>
            <a:pPr>
              <a:defRPr/>
            </a:pPr>
            <a:fld id="{EC35E9FC-F6D5-0349-BBED-EA7D7A9BC49B}" type="slidenum">
              <a:rPr lang="en-US" smtClean="0"/>
              <a:pPr>
                <a:defRPr/>
              </a:pPr>
              <a:t>23</a:t>
            </a:fld>
            <a:endParaRPr lang="en-US"/>
          </a:p>
        </p:txBody>
      </p:sp>
    </p:spTree>
    <p:extLst>
      <p:ext uri="{BB962C8B-B14F-4D97-AF65-F5344CB8AC3E}">
        <p14:creationId xmlns:p14="http://schemas.microsoft.com/office/powerpoint/2010/main" val="21179433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738E5-FF19-6549-A89B-239D72B4952D}"/>
              </a:ext>
            </a:extLst>
          </p:cNvPr>
          <p:cNvSpPr>
            <a:spLocks noGrp="1"/>
          </p:cNvSpPr>
          <p:nvPr>
            <p:ph type="title"/>
          </p:nvPr>
        </p:nvSpPr>
        <p:spPr/>
        <p:txBody>
          <a:bodyPr/>
          <a:lstStyle/>
          <a:p>
            <a:r>
              <a:rPr lang="en-US" dirty="0"/>
              <a:t>MOX Restructuring</a:t>
            </a:r>
          </a:p>
        </p:txBody>
      </p:sp>
      <p:sp>
        <p:nvSpPr>
          <p:cNvPr id="3" name="Content Placeholder 2">
            <a:extLst>
              <a:ext uri="{FF2B5EF4-FFF2-40B4-BE49-F238E27FC236}">
                <a16:creationId xmlns:a16="http://schemas.microsoft.com/office/drawing/2014/main" id="{CC91DE2E-ACC6-754E-AED4-E581904C753C}"/>
              </a:ext>
            </a:extLst>
          </p:cNvPr>
          <p:cNvSpPr>
            <a:spLocks noGrp="1"/>
          </p:cNvSpPr>
          <p:nvPr>
            <p:ph sz="half" idx="1"/>
          </p:nvPr>
        </p:nvSpPr>
        <p:spPr>
          <a:xfrm>
            <a:off x="609599" y="1968503"/>
            <a:ext cx="5744901" cy="4157663"/>
          </a:xfrm>
        </p:spPr>
        <p:txBody>
          <a:bodyPr/>
          <a:lstStyle/>
          <a:p>
            <a:r>
              <a:rPr lang="en-US" sz="2200" dirty="0"/>
              <a:t>The equiaxed region consists of grains that have undergone significant growth when compared to the un-irradiated samples</a:t>
            </a:r>
          </a:p>
          <a:p>
            <a:r>
              <a:rPr lang="en-US" sz="2200" dirty="0"/>
              <a:t>Central voids have been shown to appear in irradiation times as short as 10 min, demonstrating that the appearance the central void is a result of fuel temperature and linear heating rate, not high burnup</a:t>
            </a:r>
          </a:p>
          <a:p>
            <a:r>
              <a:rPr lang="en-US" sz="2200" dirty="0"/>
              <a:t>The central void forms from the accumulation of voids and pores present in the fuel along a thermal gradient</a:t>
            </a:r>
          </a:p>
          <a:p>
            <a:endParaRPr lang="en-US" sz="2200" dirty="0"/>
          </a:p>
          <a:p>
            <a:endParaRPr lang="en-US" sz="2200" dirty="0"/>
          </a:p>
        </p:txBody>
      </p:sp>
      <p:pic>
        <p:nvPicPr>
          <p:cNvPr id="6" name="Content Placeholder 5">
            <a:extLst>
              <a:ext uri="{FF2B5EF4-FFF2-40B4-BE49-F238E27FC236}">
                <a16:creationId xmlns:a16="http://schemas.microsoft.com/office/drawing/2014/main" id="{BAB170FC-1525-514B-8CC5-DDF8B15A0F15}"/>
              </a:ext>
            </a:extLst>
          </p:cNvPr>
          <p:cNvPicPr>
            <a:picLocks noGrp="1" noChangeAspect="1"/>
          </p:cNvPicPr>
          <p:nvPr>
            <p:ph sz="half" idx="2"/>
          </p:nvPr>
        </p:nvPicPr>
        <p:blipFill>
          <a:blip r:embed="rId2"/>
          <a:stretch>
            <a:fillRect/>
          </a:stretch>
        </p:blipFill>
        <p:spPr>
          <a:xfrm>
            <a:off x="6243812" y="1968500"/>
            <a:ext cx="5292376" cy="4157663"/>
          </a:xfrm>
          <a:prstGeom prst="rect">
            <a:avLst/>
          </a:prstGeom>
        </p:spPr>
      </p:pic>
      <p:sp>
        <p:nvSpPr>
          <p:cNvPr id="5" name="Slide Number Placeholder 4">
            <a:extLst>
              <a:ext uri="{FF2B5EF4-FFF2-40B4-BE49-F238E27FC236}">
                <a16:creationId xmlns:a16="http://schemas.microsoft.com/office/drawing/2014/main" id="{3BEC7A80-B6AB-4945-AECB-F607C0D6DF3C}"/>
              </a:ext>
            </a:extLst>
          </p:cNvPr>
          <p:cNvSpPr>
            <a:spLocks noGrp="1"/>
          </p:cNvSpPr>
          <p:nvPr>
            <p:ph type="sldNum" sz="quarter" idx="12"/>
          </p:nvPr>
        </p:nvSpPr>
        <p:spPr/>
        <p:txBody>
          <a:bodyPr/>
          <a:lstStyle/>
          <a:p>
            <a:pPr>
              <a:defRPr/>
            </a:pPr>
            <a:fld id="{EC35E9FC-F6D5-0349-BBED-EA7D7A9BC49B}" type="slidenum">
              <a:rPr lang="en-US" smtClean="0"/>
              <a:pPr>
                <a:defRPr/>
              </a:pPr>
              <a:t>24</a:t>
            </a:fld>
            <a:endParaRPr lang="en-US"/>
          </a:p>
        </p:txBody>
      </p:sp>
    </p:spTree>
    <p:extLst>
      <p:ext uri="{BB962C8B-B14F-4D97-AF65-F5344CB8AC3E}">
        <p14:creationId xmlns:p14="http://schemas.microsoft.com/office/powerpoint/2010/main" val="9112842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738E5-FF19-6549-A89B-239D72B4952D}"/>
              </a:ext>
            </a:extLst>
          </p:cNvPr>
          <p:cNvSpPr>
            <a:spLocks noGrp="1"/>
          </p:cNvSpPr>
          <p:nvPr>
            <p:ph type="title"/>
          </p:nvPr>
        </p:nvSpPr>
        <p:spPr/>
        <p:txBody>
          <a:bodyPr/>
          <a:lstStyle/>
          <a:p>
            <a:r>
              <a:rPr lang="en-US" dirty="0"/>
              <a:t>MOX Pore Formation</a:t>
            </a:r>
          </a:p>
        </p:txBody>
      </p:sp>
      <p:sp>
        <p:nvSpPr>
          <p:cNvPr id="5" name="Slide Number Placeholder 4">
            <a:extLst>
              <a:ext uri="{FF2B5EF4-FFF2-40B4-BE49-F238E27FC236}">
                <a16:creationId xmlns:a16="http://schemas.microsoft.com/office/drawing/2014/main" id="{3BEC7A80-B6AB-4945-AECB-F607C0D6DF3C}"/>
              </a:ext>
            </a:extLst>
          </p:cNvPr>
          <p:cNvSpPr>
            <a:spLocks noGrp="1"/>
          </p:cNvSpPr>
          <p:nvPr>
            <p:ph type="sldNum" sz="quarter" idx="12"/>
          </p:nvPr>
        </p:nvSpPr>
        <p:spPr/>
        <p:txBody>
          <a:bodyPr/>
          <a:lstStyle/>
          <a:p>
            <a:pPr>
              <a:defRPr/>
            </a:pPr>
            <a:fld id="{EC35E9FC-F6D5-0349-BBED-EA7D7A9BC49B}" type="slidenum">
              <a:rPr lang="en-US" smtClean="0"/>
              <a:pPr>
                <a:defRPr/>
              </a:pPr>
              <a:t>25</a:t>
            </a:fld>
            <a:endParaRPr lang="en-US"/>
          </a:p>
        </p:txBody>
      </p:sp>
      <p:pic>
        <p:nvPicPr>
          <p:cNvPr id="10" name="Picture 9">
            <a:extLst>
              <a:ext uri="{FF2B5EF4-FFF2-40B4-BE49-F238E27FC236}">
                <a16:creationId xmlns:a16="http://schemas.microsoft.com/office/drawing/2014/main" id="{B32A0A18-B1BF-B443-BD1A-8187D82A57D4}"/>
              </a:ext>
            </a:extLst>
          </p:cNvPr>
          <p:cNvPicPr>
            <a:picLocks noChangeAspect="1"/>
          </p:cNvPicPr>
          <p:nvPr/>
        </p:nvPicPr>
        <p:blipFill>
          <a:blip r:embed="rId2"/>
          <a:stretch>
            <a:fillRect/>
          </a:stretch>
        </p:blipFill>
        <p:spPr>
          <a:xfrm>
            <a:off x="1276350" y="1968500"/>
            <a:ext cx="9639300" cy="3911600"/>
          </a:xfrm>
          <a:prstGeom prst="rect">
            <a:avLst/>
          </a:prstGeom>
        </p:spPr>
      </p:pic>
      <p:cxnSp>
        <p:nvCxnSpPr>
          <p:cNvPr id="12" name="Straight Arrow Connector 11">
            <a:extLst>
              <a:ext uri="{FF2B5EF4-FFF2-40B4-BE49-F238E27FC236}">
                <a16:creationId xmlns:a16="http://schemas.microsoft.com/office/drawing/2014/main" id="{51FBCB12-2EEB-CD44-B8CF-008C62C8FC4B}"/>
              </a:ext>
            </a:extLst>
          </p:cNvPr>
          <p:cNvCxnSpPr/>
          <p:nvPr/>
        </p:nvCxnSpPr>
        <p:spPr>
          <a:xfrm flipV="1">
            <a:off x="1770927" y="6053559"/>
            <a:ext cx="7882359" cy="8102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61C92FA0-B504-5F40-BF35-AADB205254A5}"/>
              </a:ext>
            </a:extLst>
          </p:cNvPr>
          <p:cNvSpPr txBox="1"/>
          <p:nvPr/>
        </p:nvSpPr>
        <p:spPr>
          <a:xfrm>
            <a:off x="4776486" y="6180717"/>
            <a:ext cx="2639028" cy="369332"/>
          </a:xfrm>
          <a:prstGeom prst="rect">
            <a:avLst/>
          </a:prstGeom>
          <a:noFill/>
        </p:spPr>
        <p:txBody>
          <a:bodyPr wrap="square" rtlCol="0">
            <a:spAutoFit/>
          </a:bodyPr>
          <a:lstStyle/>
          <a:p>
            <a:pPr algn="ctr"/>
            <a:r>
              <a:rPr lang="en-US" dirty="0"/>
              <a:t>Heating Rate</a:t>
            </a:r>
          </a:p>
        </p:txBody>
      </p:sp>
    </p:spTree>
    <p:extLst>
      <p:ext uri="{BB962C8B-B14F-4D97-AF65-F5344CB8AC3E}">
        <p14:creationId xmlns:p14="http://schemas.microsoft.com/office/powerpoint/2010/main" val="15125330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75F3F7-073B-724C-8869-4663EF9B3178}"/>
              </a:ext>
            </a:extLst>
          </p:cNvPr>
          <p:cNvSpPr>
            <a:spLocks noGrp="1"/>
          </p:cNvSpPr>
          <p:nvPr>
            <p:ph type="title"/>
          </p:nvPr>
        </p:nvSpPr>
        <p:spPr/>
        <p:txBody>
          <a:bodyPr/>
          <a:lstStyle/>
          <a:p>
            <a:r>
              <a:rPr lang="en-US" dirty="0"/>
              <a:t>MOX Pore Formation</a:t>
            </a:r>
          </a:p>
        </p:txBody>
      </p:sp>
      <p:sp>
        <p:nvSpPr>
          <p:cNvPr id="3" name="Content Placeholder 2">
            <a:extLst>
              <a:ext uri="{FF2B5EF4-FFF2-40B4-BE49-F238E27FC236}">
                <a16:creationId xmlns:a16="http://schemas.microsoft.com/office/drawing/2014/main" id="{31E1AB63-0EA6-6647-B2AE-C02D9ED92698}"/>
              </a:ext>
            </a:extLst>
          </p:cNvPr>
          <p:cNvSpPr>
            <a:spLocks noGrp="1"/>
          </p:cNvSpPr>
          <p:nvPr>
            <p:ph sz="half" idx="1"/>
          </p:nvPr>
        </p:nvSpPr>
        <p:spPr/>
        <p:txBody>
          <a:bodyPr/>
          <a:lstStyle/>
          <a:p>
            <a:r>
              <a:rPr lang="en-US" sz="2200" dirty="0"/>
              <a:t>The smallest spherical pores are highly mobile, being able to quickly and easily move through the restructured region</a:t>
            </a:r>
          </a:p>
          <a:p>
            <a:r>
              <a:rPr lang="en-US" sz="2200" dirty="0"/>
              <a:t>Intermediate sized pores become flat and elongated as they travel towards the fuel centers, leaving streaks at the tips of the voids as they travel</a:t>
            </a:r>
          </a:p>
          <a:p>
            <a:r>
              <a:rPr lang="en-US" sz="2200" dirty="0"/>
              <a:t>These “lenticular” voids are the most readily identifiable porosity feature in the irradiated MOX fuels due to their distinct shape</a:t>
            </a:r>
          </a:p>
          <a:p>
            <a:endParaRPr lang="en-US" sz="2200" dirty="0"/>
          </a:p>
        </p:txBody>
      </p:sp>
      <p:pic>
        <p:nvPicPr>
          <p:cNvPr id="6" name="Content Placeholder 5">
            <a:extLst>
              <a:ext uri="{FF2B5EF4-FFF2-40B4-BE49-F238E27FC236}">
                <a16:creationId xmlns:a16="http://schemas.microsoft.com/office/drawing/2014/main" id="{FB2B32E4-B081-3B4D-81DD-915D731FAB8E}"/>
              </a:ext>
            </a:extLst>
          </p:cNvPr>
          <p:cNvPicPr>
            <a:picLocks noGrp="1" noChangeAspect="1"/>
          </p:cNvPicPr>
          <p:nvPr>
            <p:ph sz="half" idx="2"/>
          </p:nvPr>
        </p:nvPicPr>
        <p:blipFill>
          <a:blip r:embed="rId2"/>
          <a:stretch>
            <a:fillRect/>
          </a:stretch>
        </p:blipFill>
        <p:spPr>
          <a:xfrm>
            <a:off x="6197600" y="2076886"/>
            <a:ext cx="5384800" cy="3940891"/>
          </a:xfrm>
          <a:prstGeom prst="rect">
            <a:avLst/>
          </a:prstGeom>
        </p:spPr>
      </p:pic>
      <p:sp>
        <p:nvSpPr>
          <p:cNvPr id="5" name="Slide Number Placeholder 4">
            <a:extLst>
              <a:ext uri="{FF2B5EF4-FFF2-40B4-BE49-F238E27FC236}">
                <a16:creationId xmlns:a16="http://schemas.microsoft.com/office/drawing/2014/main" id="{6FB3E4F0-3F49-144D-915B-095D99EF5146}"/>
              </a:ext>
            </a:extLst>
          </p:cNvPr>
          <p:cNvSpPr>
            <a:spLocks noGrp="1"/>
          </p:cNvSpPr>
          <p:nvPr>
            <p:ph type="sldNum" sz="quarter" idx="12"/>
          </p:nvPr>
        </p:nvSpPr>
        <p:spPr/>
        <p:txBody>
          <a:bodyPr/>
          <a:lstStyle/>
          <a:p>
            <a:pPr>
              <a:defRPr/>
            </a:pPr>
            <a:fld id="{EC35E9FC-F6D5-0349-BBED-EA7D7A9BC49B}" type="slidenum">
              <a:rPr lang="en-US" smtClean="0"/>
              <a:pPr>
                <a:defRPr/>
              </a:pPr>
              <a:t>26</a:t>
            </a:fld>
            <a:endParaRPr lang="en-US"/>
          </a:p>
        </p:txBody>
      </p:sp>
    </p:spTree>
    <p:extLst>
      <p:ext uri="{BB962C8B-B14F-4D97-AF65-F5344CB8AC3E}">
        <p14:creationId xmlns:p14="http://schemas.microsoft.com/office/powerpoint/2010/main" val="17482156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959D7-F111-9644-83CA-EBC31572D77B}"/>
              </a:ext>
            </a:extLst>
          </p:cNvPr>
          <p:cNvSpPr>
            <a:spLocks noGrp="1"/>
          </p:cNvSpPr>
          <p:nvPr>
            <p:ph type="title"/>
          </p:nvPr>
        </p:nvSpPr>
        <p:spPr/>
        <p:txBody>
          <a:bodyPr/>
          <a:lstStyle/>
          <a:p>
            <a:r>
              <a:rPr lang="en-US" dirty="0"/>
              <a:t>Redistribution of Pu</a:t>
            </a:r>
          </a:p>
        </p:txBody>
      </p:sp>
      <p:sp>
        <p:nvSpPr>
          <p:cNvPr id="3" name="Content Placeholder 2">
            <a:extLst>
              <a:ext uri="{FF2B5EF4-FFF2-40B4-BE49-F238E27FC236}">
                <a16:creationId xmlns:a16="http://schemas.microsoft.com/office/drawing/2014/main" id="{B78184F8-17E6-9445-9A62-605C963B1DB3}"/>
              </a:ext>
            </a:extLst>
          </p:cNvPr>
          <p:cNvSpPr>
            <a:spLocks noGrp="1"/>
          </p:cNvSpPr>
          <p:nvPr>
            <p:ph sz="half" idx="1"/>
          </p:nvPr>
        </p:nvSpPr>
        <p:spPr>
          <a:xfrm>
            <a:off x="609599" y="1968503"/>
            <a:ext cx="6117022" cy="4157663"/>
          </a:xfrm>
        </p:spPr>
        <p:txBody>
          <a:bodyPr/>
          <a:lstStyle/>
          <a:p>
            <a:r>
              <a:rPr lang="en-US" sz="2200" dirty="0"/>
              <a:t>The movement of pores leads to a redistribution of plutonium, resulting in a spike in Pu concentration surrounding the central void</a:t>
            </a:r>
          </a:p>
          <a:p>
            <a:r>
              <a:rPr lang="en-US" sz="2200" dirty="0"/>
              <a:t>Similar behavior has been observed for americium</a:t>
            </a:r>
          </a:p>
          <a:p>
            <a:r>
              <a:rPr lang="en-US" sz="2200" dirty="0"/>
              <a:t>This transuranic concentration increase is accompanied with a decrease in U concentration</a:t>
            </a:r>
          </a:p>
          <a:p>
            <a:r>
              <a:rPr lang="en-US" sz="2200" dirty="0"/>
              <a:t>This redistribution increases the local fission rate and centerline temperature, while generating lower melting point phases</a:t>
            </a:r>
          </a:p>
          <a:p>
            <a:endParaRPr lang="en-US" sz="2200" dirty="0"/>
          </a:p>
          <a:p>
            <a:endParaRPr lang="en-US" sz="2200" dirty="0"/>
          </a:p>
        </p:txBody>
      </p:sp>
      <p:pic>
        <p:nvPicPr>
          <p:cNvPr id="6" name="Content Placeholder 5">
            <a:extLst>
              <a:ext uri="{FF2B5EF4-FFF2-40B4-BE49-F238E27FC236}">
                <a16:creationId xmlns:a16="http://schemas.microsoft.com/office/drawing/2014/main" id="{0F3CBD17-CE47-A741-8474-8D1C41467FE1}"/>
              </a:ext>
            </a:extLst>
          </p:cNvPr>
          <p:cNvPicPr>
            <a:picLocks noGrp="1" noChangeAspect="1"/>
          </p:cNvPicPr>
          <p:nvPr>
            <p:ph sz="half" idx="2"/>
          </p:nvPr>
        </p:nvPicPr>
        <p:blipFill>
          <a:blip r:embed="rId2"/>
          <a:stretch>
            <a:fillRect/>
          </a:stretch>
        </p:blipFill>
        <p:spPr>
          <a:xfrm>
            <a:off x="6886460" y="1968500"/>
            <a:ext cx="4979719" cy="4525822"/>
          </a:xfrm>
          <a:prstGeom prst="rect">
            <a:avLst/>
          </a:prstGeom>
        </p:spPr>
      </p:pic>
      <p:sp>
        <p:nvSpPr>
          <p:cNvPr id="5" name="Slide Number Placeholder 4">
            <a:extLst>
              <a:ext uri="{FF2B5EF4-FFF2-40B4-BE49-F238E27FC236}">
                <a16:creationId xmlns:a16="http://schemas.microsoft.com/office/drawing/2014/main" id="{D3927B47-98A0-CD43-B5B9-CC8E31B0E069}"/>
              </a:ext>
            </a:extLst>
          </p:cNvPr>
          <p:cNvSpPr>
            <a:spLocks noGrp="1"/>
          </p:cNvSpPr>
          <p:nvPr>
            <p:ph type="sldNum" sz="quarter" idx="12"/>
          </p:nvPr>
        </p:nvSpPr>
        <p:spPr/>
        <p:txBody>
          <a:bodyPr/>
          <a:lstStyle/>
          <a:p>
            <a:pPr>
              <a:defRPr/>
            </a:pPr>
            <a:fld id="{EC35E9FC-F6D5-0349-BBED-EA7D7A9BC49B}" type="slidenum">
              <a:rPr lang="en-US" smtClean="0"/>
              <a:pPr>
                <a:defRPr/>
              </a:pPr>
              <a:t>27</a:t>
            </a:fld>
            <a:endParaRPr lang="en-US"/>
          </a:p>
        </p:txBody>
      </p:sp>
    </p:spTree>
    <p:extLst>
      <p:ext uri="{BB962C8B-B14F-4D97-AF65-F5344CB8AC3E}">
        <p14:creationId xmlns:p14="http://schemas.microsoft.com/office/powerpoint/2010/main" val="29461642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A47834-14FB-1444-96E6-771D2147723C}"/>
              </a:ext>
            </a:extLst>
          </p:cNvPr>
          <p:cNvSpPr>
            <a:spLocks noGrp="1"/>
          </p:cNvSpPr>
          <p:nvPr>
            <p:ph type="title"/>
          </p:nvPr>
        </p:nvSpPr>
        <p:spPr/>
        <p:txBody>
          <a:bodyPr/>
          <a:lstStyle/>
          <a:p>
            <a:r>
              <a:rPr lang="en-US" dirty="0"/>
              <a:t>Redistribution of Pu</a:t>
            </a:r>
          </a:p>
        </p:txBody>
      </p:sp>
      <p:sp>
        <p:nvSpPr>
          <p:cNvPr id="3" name="Content Placeholder 2">
            <a:extLst>
              <a:ext uri="{FF2B5EF4-FFF2-40B4-BE49-F238E27FC236}">
                <a16:creationId xmlns:a16="http://schemas.microsoft.com/office/drawing/2014/main" id="{8AD37A6E-0E1E-1642-AE7E-B8C29912AF4E}"/>
              </a:ext>
            </a:extLst>
          </p:cNvPr>
          <p:cNvSpPr>
            <a:spLocks noGrp="1"/>
          </p:cNvSpPr>
          <p:nvPr>
            <p:ph sz="half" idx="1"/>
          </p:nvPr>
        </p:nvSpPr>
        <p:spPr/>
        <p:txBody>
          <a:bodyPr/>
          <a:lstStyle/>
          <a:p>
            <a:r>
              <a:rPr lang="en-US" sz="2000" dirty="0"/>
              <a:t>This phenomenon is currently understood as an evaporation-condensation process</a:t>
            </a:r>
          </a:p>
          <a:p>
            <a:r>
              <a:rPr lang="en-US" sz="2000" dirty="0"/>
              <a:t>The fuel at the edge of the pore closest to the centerline becomes gaseous inside the pore and deposits itself on the cooler region of the pore closest to the cladding</a:t>
            </a:r>
          </a:p>
          <a:p>
            <a:r>
              <a:rPr lang="en-US" sz="2000" dirty="0"/>
              <a:t>UO2 is the more volatile of the U/Pu heavy metal species present in the fuel matrix</a:t>
            </a:r>
          </a:p>
          <a:p>
            <a:r>
              <a:rPr lang="en-US" sz="2000" dirty="0"/>
              <a:t>The high oxygen potential can lead to a high partial pressure of UO3 within the self-contained pores</a:t>
            </a:r>
          </a:p>
          <a:p>
            <a:endParaRPr lang="en-US" sz="2000" dirty="0"/>
          </a:p>
          <a:p>
            <a:endParaRPr lang="en-US" sz="2000" dirty="0"/>
          </a:p>
          <a:p>
            <a:endParaRPr lang="en-US" sz="2000" dirty="0"/>
          </a:p>
        </p:txBody>
      </p:sp>
      <p:sp>
        <p:nvSpPr>
          <p:cNvPr id="4" name="Content Placeholder 3">
            <a:extLst>
              <a:ext uri="{FF2B5EF4-FFF2-40B4-BE49-F238E27FC236}">
                <a16:creationId xmlns:a16="http://schemas.microsoft.com/office/drawing/2014/main" id="{9AC94C8A-4E2C-264F-AADF-9BDFE938BFD6}"/>
              </a:ext>
            </a:extLst>
          </p:cNvPr>
          <p:cNvSpPr>
            <a:spLocks noGrp="1"/>
          </p:cNvSpPr>
          <p:nvPr>
            <p:ph sz="half" idx="2"/>
          </p:nvPr>
        </p:nvSpPr>
        <p:spPr/>
        <p:txBody>
          <a:bodyPr/>
          <a:lstStyle/>
          <a:p>
            <a:r>
              <a:rPr lang="en-US" sz="2000" dirty="0"/>
              <a:t>Enriched regions of PuO2 are left behind and deposited at the leading edge of the central void as the porosity agglomerates in the fuel center</a:t>
            </a:r>
          </a:p>
          <a:p>
            <a:r>
              <a:rPr lang="en-US" sz="2000" dirty="0"/>
              <a:t>Some experiments on O/M ratio seems to point towards higher O potential leading to more redistribution</a:t>
            </a:r>
          </a:p>
          <a:p>
            <a:r>
              <a:rPr lang="en-US" sz="2000" dirty="0"/>
              <a:t>While this is the working theory, it is not clear if this explanation can also account for the necessary pore velocities</a:t>
            </a:r>
          </a:p>
          <a:p>
            <a:r>
              <a:rPr lang="en-US" sz="2000" dirty="0"/>
              <a:t>No experimentally proven substitution has been put forth as a replacement theory to the observed features</a:t>
            </a:r>
          </a:p>
          <a:p>
            <a:endParaRPr lang="en-US" sz="2000" dirty="0"/>
          </a:p>
          <a:p>
            <a:endParaRPr lang="en-US" sz="2000" dirty="0"/>
          </a:p>
          <a:p>
            <a:endParaRPr lang="en-US" sz="2000" dirty="0"/>
          </a:p>
          <a:p>
            <a:endParaRPr lang="en-US" sz="2000" dirty="0"/>
          </a:p>
        </p:txBody>
      </p:sp>
      <p:sp>
        <p:nvSpPr>
          <p:cNvPr id="5" name="Slide Number Placeholder 4">
            <a:extLst>
              <a:ext uri="{FF2B5EF4-FFF2-40B4-BE49-F238E27FC236}">
                <a16:creationId xmlns:a16="http://schemas.microsoft.com/office/drawing/2014/main" id="{9F684B3F-3122-4749-8084-8691DAC76E9A}"/>
              </a:ext>
            </a:extLst>
          </p:cNvPr>
          <p:cNvSpPr>
            <a:spLocks noGrp="1"/>
          </p:cNvSpPr>
          <p:nvPr>
            <p:ph type="sldNum" sz="quarter" idx="12"/>
          </p:nvPr>
        </p:nvSpPr>
        <p:spPr/>
        <p:txBody>
          <a:bodyPr/>
          <a:lstStyle/>
          <a:p>
            <a:pPr>
              <a:defRPr/>
            </a:pPr>
            <a:fld id="{EC35E9FC-F6D5-0349-BBED-EA7D7A9BC49B}" type="slidenum">
              <a:rPr lang="en-US" smtClean="0"/>
              <a:pPr>
                <a:defRPr/>
              </a:pPr>
              <a:t>28</a:t>
            </a:fld>
            <a:endParaRPr lang="en-US"/>
          </a:p>
        </p:txBody>
      </p:sp>
    </p:spTree>
    <p:extLst>
      <p:ext uri="{BB962C8B-B14F-4D97-AF65-F5344CB8AC3E}">
        <p14:creationId xmlns:p14="http://schemas.microsoft.com/office/powerpoint/2010/main" val="8372581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B87B49-03D0-DD4F-AC9F-929E0781430F}"/>
              </a:ext>
            </a:extLst>
          </p:cNvPr>
          <p:cNvSpPr>
            <a:spLocks noGrp="1"/>
          </p:cNvSpPr>
          <p:nvPr>
            <p:ph type="title"/>
          </p:nvPr>
        </p:nvSpPr>
        <p:spPr/>
        <p:txBody>
          <a:bodyPr/>
          <a:lstStyle/>
          <a:p>
            <a:r>
              <a:rPr lang="en-US" dirty="0"/>
              <a:t>Pu-rich Agglomerates</a:t>
            </a:r>
          </a:p>
        </p:txBody>
      </p:sp>
      <p:sp>
        <p:nvSpPr>
          <p:cNvPr id="3" name="Content Placeholder 2">
            <a:extLst>
              <a:ext uri="{FF2B5EF4-FFF2-40B4-BE49-F238E27FC236}">
                <a16:creationId xmlns:a16="http://schemas.microsoft.com/office/drawing/2014/main" id="{14CA3A04-7F84-3547-9CCB-1F050BDED88F}"/>
              </a:ext>
            </a:extLst>
          </p:cNvPr>
          <p:cNvSpPr>
            <a:spLocks noGrp="1"/>
          </p:cNvSpPr>
          <p:nvPr>
            <p:ph sz="half" idx="1"/>
          </p:nvPr>
        </p:nvSpPr>
        <p:spPr>
          <a:xfrm>
            <a:off x="609600" y="1968503"/>
            <a:ext cx="5854262" cy="4157663"/>
          </a:xfrm>
        </p:spPr>
        <p:txBody>
          <a:bodyPr/>
          <a:lstStyle/>
          <a:p>
            <a:r>
              <a:rPr lang="en-US" sz="1800" dirty="0"/>
              <a:t>Regions of high Pu concentration form in the MOX fuel matrix due to incomplete mixing during fabrication</a:t>
            </a:r>
          </a:p>
          <a:p>
            <a:r>
              <a:rPr lang="en-US" sz="1800" dirty="0"/>
              <a:t>Clusters of dispersed porosity form in the high Pu concentration regions because of the different fission rate</a:t>
            </a:r>
          </a:p>
          <a:p>
            <a:r>
              <a:rPr lang="en-US" sz="1800" dirty="0"/>
              <a:t>PA's are highly dense in fissile material, with the high Pu content leading to heating rates and burnups beyond the low concentration UO2 matrix material</a:t>
            </a:r>
          </a:p>
          <a:p>
            <a:r>
              <a:rPr lang="en-US" sz="1800" dirty="0"/>
              <a:t>Thermal conductivity of the spots is also lower than the surrounding matrix, thus the agglomerates are simultaneously hotter and undergo a greater number of fission events in a very small region</a:t>
            </a:r>
          </a:p>
          <a:p>
            <a:r>
              <a:rPr lang="en-US" sz="1800" dirty="0"/>
              <a:t>Burnup in these regions may be greater than 2-3 times that of the pellet as a whole</a:t>
            </a:r>
          </a:p>
          <a:p>
            <a:endParaRPr lang="en-US" sz="1800" dirty="0"/>
          </a:p>
          <a:p>
            <a:endParaRPr lang="en-US" sz="1800" dirty="0"/>
          </a:p>
        </p:txBody>
      </p:sp>
      <p:pic>
        <p:nvPicPr>
          <p:cNvPr id="6" name="Content Placeholder 5">
            <a:extLst>
              <a:ext uri="{FF2B5EF4-FFF2-40B4-BE49-F238E27FC236}">
                <a16:creationId xmlns:a16="http://schemas.microsoft.com/office/drawing/2014/main" id="{E2FA4246-8318-F441-8A94-ABA0E4BC87CF}"/>
              </a:ext>
            </a:extLst>
          </p:cNvPr>
          <p:cNvPicPr>
            <a:picLocks noGrp="1" noChangeAspect="1"/>
          </p:cNvPicPr>
          <p:nvPr>
            <p:ph sz="half" idx="2"/>
          </p:nvPr>
        </p:nvPicPr>
        <p:blipFill>
          <a:blip r:embed="rId2"/>
          <a:stretch>
            <a:fillRect/>
          </a:stretch>
        </p:blipFill>
        <p:spPr>
          <a:xfrm>
            <a:off x="6351932" y="2651671"/>
            <a:ext cx="5840068" cy="2162067"/>
          </a:xfrm>
          <a:prstGeom prst="rect">
            <a:avLst/>
          </a:prstGeom>
        </p:spPr>
      </p:pic>
      <p:sp>
        <p:nvSpPr>
          <p:cNvPr id="5" name="Slide Number Placeholder 4">
            <a:extLst>
              <a:ext uri="{FF2B5EF4-FFF2-40B4-BE49-F238E27FC236}">
                <a16:creationId xmlns:a16="http://schemas.microsoft.com/office/drawing/2014/main" id="{D2350DCF-5E1C-8646-93EB-A265501B5874}"/>
              </a:ext>
            </a:extLst>
          </p:cNvPr>
          <p:cNvSpPr>
            <a:spLocks noGrp="1"/>
          </p:cNvSpPr>
          <p:nvPr>
            <p:ph type="sldNum" sz="quarter" idx="12"/>
          </p:nvPr>
        </p:nvSpPr>
        <p:spPr/>
        <p:txBody>
          <a:bodyPr/>
          <a:lstStyle/>
          <a:p>
            <a:pPr>
              <a:defRPr/>
            </a:pPr>
            <a:fld id="{EC35E9FC-F6D5-0349-BBED-EA7D7A9BC49B}" type="slidenum">
              <a:rPr lang="en-US" smtClean="0"/>
              <a:pPr>
                <a:defRPr/>
              </a:pPr>
              <a:t>29</a:t>
            </a:fld>
            <a:endParaRPr lang="en-US"/>
          </a:p>
        </p:txBody>
      </p:sp>
    </p:spTree>
    <p:extLst>
      <p:ext uri="{BB962C8B-B14F-4D97-AF65-F5344CB8AC3E}">
        <p14:creationId xmlns:p14="http://schemas.microsoft.com/office/powerpoint/2010/main" val="30617486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CE851-9CAA-904E-B87E-EDA6E1A4863B}"/>
              </a:ext>
            </a:extLst>
          </p:cNvPr>
          <p:cNvSpPr>
            <a:spLocks noGrp="1"/>
          </p:cNvSpPr>
          <p:nvPr>
            <p:ph type="title"/>
          </p:nvPr>
        </p:nvSpPr>
        <p:spPr/>
        <p:txBody>
          <a:bodyPr/>
          <a:lstStyle/>
          <a:p>
            <a:r>
              <a:rPr lang="en-US" dirty="0"/>
              <a:t>Reprocessing</a:t>
            </a:r>
          </a:p>
        </p:txBody>
      </p:sp>
      <p:sp>
        <p:nvSpPr>
          <p:cNvPr id="3" name="Content Placeholder 2">
            <a:extLst>
              <a:ext uri="{FF2B5EF4-FFF2-40B4-BE49-F238E27FC236}">
                <a16:creationId xmlns:a16="http://schemas.microsoft.com/office/drawing/2014/main" id="{DA5AC39C-F1A3-CA4D-8276-0BBA3895B9A8}"/>
              </a:ext>
            </a:extLst>
          </p:cNvPr>
          <p:cNvSpPr>
            <a:spLocks noGrp="1"/>
          </p:cNvSpPr>
          <p:nvPr>
            <p:ph sz="half" idx="1"/>
          </p:nvPr>
        </p:nvSpPr>
        <p:spPr/>
        <p:txBody>
          <a:bodyPr/>
          <a:lstStyle/>
          <a:p>
            <a:r>
              <a:rPr lang="en-US" sz="2200" dirty="0"/>
              <a:t>Pyroprocessing</a:t>
            </a:r>
          </a:p>
          <a:p>
            <a:endParaRPr lang="en-US" sz="2200" dirty="0"/>
          </a:p>
          <a:p>
            <a:r>
              <a:rPr lang="en-US" sz="2200" dirty="0"/>
              <a:t>For more than 50 years, pyrometallurgy has been studied as an alternative strategy in the reprocessing of used fuel</a:t>
            </a:r>
          </a:p>
          <a:p>
            <a:r>
              <a:rPr lang="en-US" sz="2200" dirty="0"/>
              <a:t>Pyrochemical processes rely on refining techniques at high temperature (500–900 C) depending on the molten salt eutectic used</a:t>
            </a:r>
          </a:p>
          <a:p>
            <a:endParaRPr lang="en-US" sz="2200" dirty="0"/>
          </a:p>
          <a:p>
            <a:endParaRPr lang="en-US" sz="2200" dirty="0"/>
          </a:p>
          <a:p>
            <a:endParaRPr lang="en-US" sz="2200" dirty="0"/>
          </a:p>
        </p:txBody>
      </p:sp>
      <p:sp>
        <p:nvSpPr>
          <p:cNvPr id="4" name="Content Placeholder 3">
            <a:extLst>
              <a:ext uri="{FF2B5EF4-FFF2-40B4-BE49-F238E27FC236}">
                <a16:creationId xmlns:a16="http://schemas.microsoft.com/office/drawing/2014/main" id="{C3F700C4-0FFA-D147-ADAB-03DAB0B785D7}"/>
              </a:ext>
            </a:extLst>
          </p:cNvPr>
          <p:cNvSpPr>
            <a:spLocks noGrp="1"/>
          </p:cNvSpPr>
          <p:nvPr>
            <p:ph sz="half" idx="2"/>
          </p:nvPr>
        </p:nvSpPr>
        <p:spPr/>
        <p:txBody>
          <a:bodyPr/>
          <a:lstStyle/>
          <a:p>
            <a:r>
              <a:rPr lang="en-US" sz="2200" dirty="0"/>
              <a:t>Typically, chloride systems operate at lower temperature compared to fluoride systems, and are preferred in processing</a:t>
            </a:r>
          </a:p>
          <a:p>
            <a:r>
              <a:rPr lang="en-US" sz="2200" dirty="0"/>
              <a:t>These processes are mainly based on electrorefining or on extraction from the molten salt phase into liquid metal</a:t>
            </a:r>
          </a:p>
          <a:p>
            <a:r>
              <a:rPr lang="en-US" sz="2200" dirty="0"/>
              <a:t>Two processes-one for oxide fuel and one for metallic fuel-have been developed to near industrial scale</a:t>
            </a:r>
          </a:p>
          <a:p>
            <a:endParaRPr lang="en-US" sz="2200" dirty="0"/>
          </a:p>
          <a:p>
            <a:endParaRPr lang="en-US" sz="2200" dirty="0"/>
          </a:p>
        </p:txBody>
      </p:sp>
      <p:sp>
        <p:nvSpPr>
          <p:cNvPr id="5" name="Slide Number Placeholder 4">
            <a:extLst>
              <a:ext uri="{FF2B5EF4-FFF2-40B4-BE49-F238E27FC236}">
                <a16:creationId xmlns:a16="http://schemas.microsoft.com/office/drawing/2014/main" id="{000C07CA-C85C-0E46-83B0-05559C6298A2}"/>
              </a:ext>
            </a:extLst>
          </p:cNvPr>
          <p:cNvSpPr>
            <a:spLocks noGrp="1"/>
          </p:cNvSpPr>
          <p:nvPr>
            <p:ph type="sldNum" sz="quarter" idx="12"/>
          </p:nvPr>
        </p:nvSpPr>
        <p:spPr/>
        <p:txBody>
          <a:bodyPr/>
          <a:lstStyle/>
          <a:p>
            <a:pPr>
              <a:defRPr/>
            </a:pPr>
            <a:fld id="{EC35E9FC-F6D5-0349-BBED-EA7D7A9BC49B}" type="slidenum">
              <a:rPr lang="en-US" smtClean="0"/>
              <a:pPr>
                <a:defRPr/>
              </a:pPr>
              <a:t>3</a:t>
            </a:fld>
            <a:endParaRPr lang="en-US"/>
          </a:p>
        </p:txBody>
      </p:sp>
    </p:spTree>
    <p:extLst>
      <p:ext uri="{BB962C8B-B14F-4D97-AF65-F5344CB8AC3E}">
        <p14:creationId xmlns:p14="http://schemas.microsoft.com/office/powerpoint/2010/main" val="24603857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B87B49-03D0-DD4F-AC9F-929E0781430F}"/>
              </a:ext>
            </a:extLst>
          </p:cNvPr>
          <p:cNvSpPr>
            <a:spLocks noGrp="1"/>
          </p:cNvSpPr>
          <p:nvPr>
            <p:ph type="title"/>
          </p:nvPr>
        </p:nvSpPr>
        <p:spPr/>
        <p:txBody>
          <a:bodyPr/>
          <a:lstStyle/>
          <a:p>
            <a:r>
              <a:rPr lang="en-US" dirty="0"/>
              <a:t>Pu-rich Agglomerates</a:t>
            </a:r>
          </a:p>
        </p:txBody>
      </p:sp>
      <p:sp>
        <p:nvSpPr>
          <p:cNvPr id="3" name="Content Placeholder 2">
            <a:extLst>
              <a:ext uri="{FF2B5EF4-FFF2-40B4-BE49-F238E27FC236}">
                <a16:creationId xmlns:a16="http://schemas.microsoft.com/office/drawing/2014/main" id="{14CA3A04-7F84-3547-9CCB-1F050BDED88F}"/>
              </a:ext>
            </a:extLst>
          </p:cNvPr>
          <p:cNvSpPr>
            <a:spLocks noGrp="1"/>
          </p:cNvSpPr>
          <p:nvPr>
            <p:ph sz="half" idx="1"/>
          </p:nvPr>
        </p:nvSpPr>
        <p:spPr>
          <a:xfrm>
            <a:off x="609599" y="1968503"/>
            <a:ext cx="5486401" cy="4157663"/>
          </a:xfrm>
        </p:spPr>
        <p:txBody>
          <a:bodyPr/>
          <a:lstStyle/>
          <a:p>
            <a:r>
              <a:rPr lang="en-US" sz="1800" dirty="0"/>
              <a:t>The morphology of porosity in the agglomerates depends on the temperature</a:t>
            </a:r>
          </a:p>
          <a:p>
            <a:r>
              <a:rPr lang="en-US" sz="1800" dirty="0"/>
              <a:t>Toward the outer, relatively cool section of the fuel, porosity forms a large number of small bubbles, only 1-2 </a:t>
            </a:r>
            <a:r>
              <a:rPr lang="en-US" sz="1800" dirty="0">
                <a:latin typeface="Symbol" pitchFamily="2" charset="2"/>
              </a:rPr>
              <a:t>m</a:t>
            </a:r>
            <a:r>
              <a:rPr lang="en-US" sz="1800" dirty="0"/>
              <a:t>m in diameter</a:t>
            </a:r>
          </a:p>
          <a:p>
            <a:r>
              <a:rPr lang="en-US" sz="1800" dirty="0"/>
              <a:t>In the intermediate radius of the pellet the densely populated, small pores start to agglomerate to form larger pores</a:t>
            </a:r>
          </a:p>
          <a:p>
            <a:r>
              <a:rPr lang="en-US" sz="1800" dirty="0"/>
              <a:t>Near the hot center of the fuel, the bubbles now reach sizes upwards of 50 </a:t>
            </a:r>
            <a:r>
              <a:rPr lang="en-US" sz="1800" dirty="0">
                <a:latin typeface="Symbol" pitchFamily="2" charset="2"/>
              </a:rPr>
              <a:t>m</a:t>
            </a:r>
            <a:r>
              <a:rPr lang="en-US" sz="1800" dirty="0"/>
              <a:t>m with only a few isolated pores remaining</a:t>
            </a:r>
          </a:p>
          <a:p>
            <a:r>
              <a:rPr lang="en-US" sz="1800" dirty="0"/>
              <a:t>Porosity formed due to PA's are visually distinct from those caused by fission gas accumulation on grain boundaries and porosity formed during pellet sintering</a:t>
            </a:r>
          </a:p>
          <a:p>
            <a:endParaRPr lang="en-US" sz="1800" dirty="0"/>
          </a:p>
          <a:p>
            <a:endParaRPr lang="en-US" sz="1800" dirty="0"/>
          </a:p>
          <a:p>
            <a:endParaRPr lang="en-US" sz="1800" dirty="0"/>
          </a:p>
          <a:p>
            <a:endParaRPr lang="en-US" sz="1800" dirty="0"/>
          </a:p>
        </p:txBody>
      </p:sp>
      <p:pic>
        <p:nvPicPr>
          <p:cNvPr id="6" name="Content Placeholder 5">
            <a:extLst>
              <a:ext uri="{FF2B5EF4-FFF2-40B4-BE49-F238E27FC236}">
                <a16:creationId xmlns:a16="http://schemas.microsoft.com/office/drawing/2014/main" id="{E2FA4246-8318-F441-8A94-ABA0E4BC87CF}"/>
              </a:ext>
            </a:extLst>
          </p:cNvPr>
          <p:cNvPicPr>
            <a:picLocks noGrp="1" noChangeAspect="1"/>
          </p:cNvPicPr>
          <p:nvPr>
            <p:ph sz="half" idx="2"/>
          </p:nvPr>
        </p:nvPicPr>
        <p:blipFill>
          <a:blip r:embed="rId2"/>
          <a:stretch>
            <a:fillRect/>
          </a:stretch>
        </p:blipFill>
        <p:spPr>
          <a:xfrm>
            <a:off x="6147285" y="2651671"/>
            <a:ext cx="6044715" cy="2237830"/>
          </a:xfrm>
          <a:prstGeom prst="rect">
            <a:avLst/>
          </a:prstGeom>
        </p:spPr>
      </p:pic>
      <p:sp>
        <p:nvSpPr>
          <p:cNvPr id="5" name="Slide Number Placeholder 4">
            <a:extLst>
              <a:ext uri="{FF2B5EF4-FFF2-40B4-BE49-F238E27FC236}">
                <a16:creationId xmlns:a16="http://schemas.microsoft.com/office/drawing/2014/main" id="{D2350DCF-5E1C-8646-93EB-A265501B5874}"/>
              </a:ext>
            </a:extLst>
          </p:cNvPr>
          <p:cNvSpPr>
            <a:spLocks noGrp="1"/>
          </p:cNvSpPr>
          <p:nvPr>
            <p:ph type="sldNum" sz="quarter" idx="12"/>
          </p:nvPr>
        </p:nvSpPr>
        <p:spPr/>
        <p:txBody>
          <a:bodyPr/>
          <a:lstStyle/>
          <a:p>
            <a:pPr>
              <a:defRPr/>
            </a:pPr>
            <a:fld id="{EC35E9FC-F6D5-0349-BBED-EA7D7A9BC49B}" type="slidenum">
              <a:rPr lang="en-US" smtClean="0"/>
              <a:pPr>
                <a:defRPr/>
              </a:pPr>
              <a:t>30</a:t>
            </a:fld>
            <a:endParaRPr lang="en-US"/>
          </a:p>
        </p:txBody>
      </p:sp>
    </p:spTree>
    <p:extLst>
      <p:ext uri="{BB962C8B-B14F-4D97-AF65-F5344CB8AC3E}">
        <p14:creationId xmlns:p14="http://schemas.microsoft.com/office/powerpoint/2010/main" val="32148762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E09AE0-F18C-BA47-B0C9-8381ACE92FBF}"/>
              </a:ext>
            </a:extLst>
          </p:cNvPr>
          <p:cNvSpPr>
            <a:spLocks noGrp="1"/>
          </p:cNvSpPr>
          <p:nvPr>
            <p:ph type="title"/>
          </p:nvPr>
        </p:nvSpPr>
        <p:spPr/>
        <p:txBody>
          <a:bodyPr/>
          <a:lstStyle/>
          <a:p>
            <a:r>
              <a:rPr lang="en-US" dirty="0"/>
              <a:t>Pu-rich Agglomerates</a:t>
            </a:r>
          </a:p>
        </p:txBody>
      </p:sp>
      <p:sp>
        <p:nvSpPr>
          <p:cNvPr id="3" name="Content Placeholder 2">
            <a:extLst>
              <a:ext uri="{FF2B5EF4-FFF2-40B4-BE49-F238E27FC236}">
                <a16:creationId xmlns:a16="http://schemas.microsoft.com/office/drawing/2014/main" id="{4A3AF477-1E19-0D4B-88D1-05C88582BE0A}"/>
              </a:ext>
            </a:extLst>
          </p:cNvPr>
          <p:cNvSpPr>
            <a:spLocks noGrp="1"/>
          </p:cNvSpPr>
          <p:nvPr>
            <p:ph sz="half" idx="1"/>
          </p:nvPr>
        </p:nvSpPr>
        <p:spPr/>
        <p:txBody>
          <a:bodyPr/>
          <a:lstStyle/>
          <a:p>
            <a:r>
              <a:rPr lang="en-US" sz="2000" dirty="0"/>
              <a:t>The presence of the high burnup structure (HBS) has been observed within the PA regions</a:t>
            </a:r>
          </a:p>
          <a:p>
            <a:r>
              <a:rPr lang="en-US" sz="2000" dirty="0"/>
              <a:t>The HBS is basically a fine grained, cauliflower-like structure</a:t>
            </a:r>
          </a:p>
          <a:p>
            <a:r>
              <a:rPr lang="en-US" sz="2000" dirty="0"/>
              <a:t>In MOX fuels, the HBS structure appears in fuels following burnups between 60 and 80 </a:t>
            </a:r>
            <a:r>
              <a:rPr lang="en-US" sz="2000" dirty="0" err="1"/>
              <a:t>GWd</a:t>
            </a:r>
            <a:r>
              <a:rPr lang="en-US" sz="2000" dirty="0"/>
              <a:t>/</a:t>
            </a:r>
            <a:r>
              <a:rPr lang="en-US" sz="2000" dirty="0" err="1"/>
              <a:t>tM</a:t>
            </a:r>
            <a:r>
              <a:rPr lang="en-US" sz="2000" dirty="0"/>
              <a:t> at temperatures below approximately 1100C</a:t>
            </a:r>
          </a:p>
          <a:p>
            <a:r>
              <a:rPr lang="en-US" sz="2000" dirty="0"/>
              <a:t>PA's reach these local burnups at pellet burnups far below this threshold</a:t>
            </a:r>
          </a:p>
          <a:p>
            <a:endParaRPr lang="en-US" sz="2000" dirty="0"/>
          </a:p>
          <a:p>
            <a:endParaRPr lang="en-US" sz="2000" dirty="0"/>
          </a:p>
          <a:p>
            <a:endParaRPr lang="en-US" sz="2000" dirty="0"/>
          </a:p>
        </p:txBody>
      </p:sp>
      <p:pic>
        <p:nvPicPr>
          <p:cNvPr id="6" name="Content Placeholder 5">
            <a:extLst>
              <a:ext uri="{FF2B5EF4-FFF2-40B4-BE49-F238E27FC236}">
                <a16:creationId xmlns:a16="http://schemas.microsoft.com/office/drawing/2014/main" id="{197C0C76-77B9-C24A-9770-74989A93DC8C}"/>
              </a:ext>
            </a:extLst>
          </p:cNvPr>
          <p:cNvPicPr>
            <a:picLocks noGrp="1" noChangeAspect="1"/>
          </p:cNvPicPr>
          <p:nvPr>
            <p:ph sz="half" idx="2"/>
          </p:nvPr>
        </p:nvPicPr>
        <p:blipFill>
          <a:blip r:embed="rId2"/>
          <a:stretch>
            <a:fillRect/>
          </a:stretch>
        </p:blipFill>
        <p:spPr>
          <a:xfrm>
            <a:off x="6540500" y="2269331"/>
            <a:ext cx="4699000" cy="3556000"/>
          </a:xfrm>
          <a:prstGeom prst="rect">
            <a:avLst/>
          </a:prstGeom>
        </p:spPr>
      </p:pic>
      <p:sp>
        <p:nvSpPr>
          <p:cNvPr id="5" name="Slide Number Placeholder 4">
            <a:extLst>
              <a:ext uri="{FF2B5EF4-FFF2-40B4-BE49-F238E27FC236}">
                <a16:creationId xmlns:a16="http://schemas.microsoft.com/office/drawing/2014/main" id="{0580CD1A-0607-994D-8528-92DDAE5E2AF8}"/>
              </a:ext>
            </a:extLst>
          </p:cNvPr>
          <p:cNvSpPr>
            <a:spLocks noGrp="1"/>
          </p:cNvSpPr>
          <p:nvPr>
            <p:ph type="sldNum" sz="quarter" idx="12"/>
          </p:nvPr>
        </p:nvSpPr>
        <p:spPr/>
        <p:txBody>
          <a:bodyPr/>
          <a:lstStyle/>
          <a:p>
            <a:pPr>
              <a:defRPr/>
            </a:pPr>
            <a:fld id="{EC35E9FC-F6D5-0349-BBED-EA7D7A9BC49B}" type="slidenum">
              <a:rPr lang="en-US" smtClean="0"/>
              <a:pPr>
                <a:defRPr/>
              </a:pPr>
              <a:t>31</a:t>
            </a:fld>
            <a:endParaRPr lang="en-US"/>
          </a:p>
        </p:txBody>
      </p:sp>
    </p:spTree>
    <p:extLst>
      <p:ext uri="{BB962C8B-B14F-4D97-AF65-F5344CB8AC3E}">
        <p14:creationId xmlns:p14="http://schemas.microsoft.com/office/powerpoint/2010/main" val="10548289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5F275B-6149-AD41-A015-B1AC49EFBB29}"/>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AF0C84EE-0295-9944-B1EF-5CB537511F9D}"/>
              </a:ext>
            </a:extLst>
          </p:cNvPr>
          <p:cNvSpPr>
            <a:spLocks noGrp="1"/>
          </p:cNvSpPr>
          <p:nvPr>
            <p:ph sz="half" idx="1"/>
          </p:nvPr>
        </p:nvSpPr>
        <p:spPr>
          <a:xfrm>
            <a:off x="609599" y="1968503"/>
            <a:ext cx="10972800" cy="4157663"/>
          </a:xfrm>
        </p:spPr>
        <p:txBody>
          <a:bodyPr/>
          <a:lstStyle/>
          <a:p>
            <a:r>
              <a:rPr lang="en-US" sz="2800" dirty="0"/>
              <a:t>Pyroprocessing</a:t>
            </a:r>
          </a:p>
          <a:p>
            <a:pPr lvl="1"/>
            <a:r>
              <a:rPr lang="en-US" sz="2800" dirty="0"/>
              <a:t>well established method relying on molten salt and anode deposition</a:t>
            </a:r>
          </a:p>
          <a:p>
            <a:r>
              <a:rPr lang="en-US" sz="2800" dirty="0"/>
              <a:t>Metallic fuel performance modeling</a:t>
            </a:r>
          </a:p>
          <a:p>
            <a:pPr lvl="1"/>
            <a:r>
              <a:rPr lang="en-US" sz="2800" dirty="0"/>
              <a:t>BISON, ALFUS, LIFEMETAL</a:t>
            </a:r>
          </a:p>
          <a:p>
            <a:pPr lvl="1"/>
            <a:r>
              <a:rPr lang="en-US" sz="2800" dirty="0"/>
              <a:t>all still currently require extensive assumptions</a:t>
            </a:r>
          </a:p>
          <a:p>
            <a:r>
              <a:rPr lang="en-US" sz="2800" dirty="0"/>
              <a:t>MOX intro</a:t>
            </a:r>
          </a:p>
          <a:p>
            <a:pPr lvl="1"/>
            <a:r>
              <a:rPr lang="en-US" sz="2800" dirty="0"/>
              <a:t>restructuring, Pu redistribution, Pu agglomerates</a:t>
            </a:r>
          </a:p>
        </p:txBody>
      </p:sp>
      <p:sp>
        <p:nvSpPr>
          <p:cNvPr id="5" name="Slide Number Placeholder 4">
            <a:extLst>
              <a:ext uri="{FF2B5EF4-FFF2-40B4-BE49-F238E27FC236}">
                <a16:creationId xmlns:a16="http://schemas.microsoft.com/office/drawing/2014/main" id="{C2558569-6988-104A-A550-BECEAE6FD0A6}"/>
              </a:ext>
            </a:extLst>
          </p:cNvPr>
          <p:cNvSpPr>
            <a:spLocks noGrp="1"/>
          </p:cNvSpPr>
          <p:nvPr>
            <p:ph type="sldNum" sz="quarter" idx="12"/>
          </p:nvPr>
        </p:nvSpPr>
        <p:spPr/>
        <p:txBody>
          <a:bodyPr/>
          <a:lstStyle/>
          <a:p>
            <a:pPr>
              <a:defRPr/>
            </a:pPr>
            <a:fld id="{EC35E9FC-F6D5-0349-BBED-EA7D7A9BC49B}" type="slidenum">
              <a:rPr lang="en-US" smtClean="0"/>
              <a:pPr>
                <a:defRPr/>
              </a:pPr>
              <a:t>32</a:t>
            </a:fld>
            <a:endParaRPr lang="en-US"/>
          </a:p>
        </p:txBody>
      </p:sp>
    </p:spTree>
    <p:extLst>
      <p:ext uri="{BB962C8B-B14F-4D97-AF65-F5344CB8AC3E}">
        <p14:creationId xmlns:p14="http://schemas.microsoft.com/office/powerpoint/2010/main" val="25901642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BFF56A-496A-2047-ADE5-CCF8BA98C8AD}"/>
              </a:ext>
            </a:extLst>
          </p:cNvPr>
          <p:cNvSpPr>
            <a:spLocks noGrp="1"/>
          </p:cNvSpPr>
          <p:nvPr>
            <p:ph type="title"/>
          </p:nvPr>
        </p:nvSpPr>
        <p:spPr/>
        <p:txBody>
          <a:bodyPr/>
          <a:lstStyle/>
          <a:p>
            <a:r>
              <a:rPr lang="en-US" dirty="0"/>
              <a:t>Questions?</a:t>
            </a:r>
          </a:p>
        </p:txBody>
      </p:sp>
      <p:sp>
        <p:nvSpPr>
          <p:cNvPr id="3" name="Slide Number Placeholder 2">
            <a:extLst>
              <a:ext uri="{FF2B5EF4-FFF2-40B4-BE49-F238E27FC236}">
                <a16:creationId xmlns:a16="http://schemas.microsoft.com/office/drawing/2014/main" id="{AB3C08B6-1600-4947-B6F4-BC6C06F3B322}"/>
              </a:ext>
            </a:extLst>
          </p:cNvPr>
          <p:cNvSpPr>
            <a:spLocks noGrp="1"/>
          </p:cNvSpPr>
          <p:nvPr>
            <p:ph type="sldNum" sz="quarter" idx="12"/>
          </p:nvPr>
        </p:nvSpPr>
        <p:spPr/>
        <p:txBody>
          <a:bodyPr/>
          <a:lstStyle/>
          <a:p>
            <a:pPr>
              <a:defRPr/>
            </a:pPr>
            <a:fld id="{0DA6BD0F-ABBC-C14D-BC96-77BE126A748B}" type="slidenum">
              <a:rPr lang="en-US" smtClean="0"/>
              <a:pPr>
                <a:defRPr/>
              </a:pPr>
              <a:t>33</a:t>
            </a:fld>
            <a:endParaRPr lang="en-US"/>
          </a:p>
        </p:txBody>
      </p:sp>
    </p:spTree>
    <p:extLst>
      <p:ext uri="{BB962C8B-B14F-4D97-AF65-F5344CB8AC3E}">
        <p14:creationId xmlns:p14="http://schemas.microsoft.com/office/powerpoint/2010/main" val="25344727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6EC72D-B3DD-3049-A22B-F37C257A4E56}"/>
              </a:ext>
            </a:extLst>
          </p:cNvPr>
          <p:cNvSpPr>
            <a:spLocks noGrp="1"/>
          </p:cNvSpPr>
          <p:nvPr>
            <p:ph type="title"/>
          </p:nvPr>
        </p:nvSpPr>
        <p:spPr/>
        <p:txBody>
          <a:bodyPr/>
          <a:lstStyle/>
          <a:p>
            <a:r>
              <a:rPr lang="en-US" dirty="0"/>
              <a:t>IFR </a:t>
            </a:r>
            <a:r>
              <a:rPr lang="en-US" dirty="0" err="1"/>
              <a:t>Pyroprocess</a:t>
            </a:r>
            <a:endParaRPr lang="en-US" dirty="0"/>
          </a:p>
        </p:txBody>
      </p:sp>
      <p:sp>
        <p:nvSpPr>
          <p:cNvPr id="3" name="Content Placeholder 2">
            <a:extLst>
              <a:ext uri="{FF2B5EF4-FFF2-40B4-BE49-F238E27FC236}">
                <a16:creationId xmlns:a16="http://schemas.microsoft.com/office/drawing/2014/main" id="{FE3F92C1-C673-B346-BED3-52D24C6EAA35}"/>
              </a:ext>
            </a:extLst>
          </p:cNvPr>
          <p:cNvSpPr>
            <a:spLocks noGrp="1"/>
          </p:cNvSpPr>
          <p:nvPr>
            <p:ph sz="half" idx="1"/>
          </p:nvPr>
        </p:nvSpPr>
        <p:spPr>
          <a:xfrm>
            <a:off x="609600" y="1968503"/>
            <a:ext cx="5588000" cy="4157663"/>
          </a:xfrm>
        </p:spPr>
        <p:txBody>
          <a:bodyPr/>
          <a:lstStyle/>
          <a:p>
            <a:r>
              <a:rPr lang="en-US" sz="2200" dirty="0"/>
              <a:t>This process was developed in the US to be part of the IFR project, and can handle the treatment of </a:t>
            </a:r>
            <a:r>
              <a:rPr lang="en-US" sz="2200" dirty="0" err="1"/>
              <a:t>transuranics</a:t>
            </a:r>
            <a:endParaRPr lang="en-US" sz="2200" dirty="0"/>
          </a:p>
          <a:p>
            <a:r>
              <a:rPr lang="en-US" sz="2200" dirty="0"/>
              <a:t>The fuel is recycled using an electrochemical process based on molten chloride salts and liquid metals</a:t>
            </a:r>
          </a:p>
          <a:p>
            <a:r>
              <a:rPr lang="en-US" sz="2200" dirty="0"/>
              <a:t>The molten salt medium for electrorefining is a solution of a certain amount of UCl3 dissolved in a LiCl–</a:t>
            </a:r>
            <a:r>
              <a:rPr lang="en-US" sz="2200" dirty="0" err="1"/>
              <a:t>KCl</a:t>
            </a:r>
            <a:r>
              <a:rPr lang="en-US" sz="2200" dirty="0"/>
              <a:t> eutectic</a:t>
            </a:r>
          </a:p>
          <a:p>
            <a:endParaRPr lang="en-US" sz="2200" dirty="0"/>
          </a:p>
          <a:p>
            <a:endParaRPr lang="en-US" sz="2200" dirty="0"/>
          </a:p>
        </p:txBody>
      </p:sp>
      <p:pic>
        <p:nvPicPr>
          <p:cNvPr id="6" name="Content Placeholder 5">
            <a:extLst>
              <a:ext uri="{FF2B5EF4-FFF2-40B4-BE49-F238E27FC236}">
                <a16:creationId xmlns:a16="http://schemas.microsoft.com/office/drawing/2014/main" id="{093AC7C9-9F7C-8F4E-82BA-4B27743A84FE}"/>
              </a:ext>
            </a:extLst>
          </p:cNvPr>
          <p:cNvPicPr>
            <a:picLocks noGrp="1" noChangeAspect="1"/>
          </p:cNvPicPr>
          <p:nvPr>
            <p:ph sz="half" idx="2"/>
          </p:nvPr>
        </p:nvPicPr>
        <p:blipFill>
          <a:blip r:embed="rId2"/>
          <a:stretch>
            <a:fillRect/>
          </a:stretch>
        </p:blipFill>
        <p:spPr>
          <a:xfrm>
            <a:off x="6197600" y="2222057"/>
            <a:ext cx="5384800" cy="3650549"/>
          </a:xfrm>
          <a:prstGeom prst="rect">
            <a:avLst/>
          </a:prstGeom>
        </p:spPr>
      </p:pic>
      <p:sp>
        <p:nvSpPr>
          <p:cNvPr id="5" name="Slide Number Placeholder 4">
            <a:extLst>
              <a:ext uri="{FF2B5EF4-FFF2-40B4-BE49-F238E27FC236}">
                <a16:creationId xmlns:a16="http://schemas.microsoft.com/office/drawing/2014/main" id="{3D5AD5B2-0EFB-D14B-ABE8-E0AEFEF8AC8C}"/>
              </a:ext>
            </a:extLst>
          </p:cNvPr>
          <p:cNvSpPr>
            <a:spLocks noGrp="1"/>
          </p:cNvSpPr>
          <p:nvPr>
            <p:ph type="sldNum" sz="quarter" idx="12"/>
          </p:nvPr>
        </p:nvSpPr>
        <p:spPr/>
        <p:txBody>
          <a:bodyPr/>
          <a:lstStyle/>
          <a:p>
            <a:pPr>
              <a:defRPr/>
            </a:pPr>
            <a:fld id="{EC35E9FC-F6D5-0349-BBED-EA7D7A9BC49B}" type="slidenum">
              <a:rPr lang="en-US" smtClean="0"/>
              <a:pPr>
                <a:defRPr/>
              </a:pPr>
              <a:t>4</a:t>
            </a:fld>
            <a:endParaRPr lang="en-US"/>
          </a:p>
        </p:txBody>
      </p:sp>
    </p:spTree>
    <p:extLst>
      <p:ext uri="{BB962C8B-B14F-4D97-AF65-F5344CB8AC3E}">
        <p14:creationId xmlns:p14="http://schemas.microsoft.com/office/powerpoint/2010/main" val="9330997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6EC72D-B3DD-3049-A22B-F37C257A4E56}"/>
              </a:ext>
            </a:extLst>
          </p:cNvPr>
          <p:cNvSpPr>
            <a:spLocks noGrp="1"/>
          </p:cNvSpPr>
          <p:nvPr>
            <p:ph type="title"/>
          </p:nvPr>
        </p:nvSpPr>
        <p:spPr/>
        <p:txBody>
          <a:bodyPr/>
          <a:lstStyle/>
          <a:p>
            <a:r>
              <a:rPr lang="en-US" dirty="0"/>
              <a:t>IFR </a:t>
            </a:r>
            <a:r>
              <a:rPr lang="en-US" dirty="0" err="1"/>
              <a:t>Pyroprocess</a:t>
            </a:r>
            <a:endParaRPr lang="en-US" dirty="0"/>
          </a:p>
        </p:txBody>
      </p:sp>
      <p:sp>
        <p:nvSpPr>
          <p:cNvPr id="3" name="Content Placeholder 2">
            <a:extLst>
              <a:ext uri="{FF2B5EF4-FFF2-40B4-BE49-F238E27FC236}">
                <a16:creationId xmlns:a16="http://schemas.microsoft.com/office/drawing/2014/main" id="{FE3F92C1-C673-B346-BED3-52D24C6EAA35}"/>
              </a:ext>
            </a:extLst>
          </p:cNvPr>
          <p:cNvSpPr>
            <a:spLocks noGrp="1"/>
          </p:cNvSpPr>
          <p:nvPr>
            <p:ph sz="half" idx="1"/>
          </p:nvPr>
        </p:nvSpPr>
        <p:spPr>
          <a:xfrm>
            <a:off x="609599" y="1968503"/>
            <a:ext cx="6117021" cy="4157663"/>
          </a:xfrm>
        </p:spPr>
        <p:txBody>
          <a:bodyPr/>
          <a:lstStyle/>
          <a:p>
            <a:r>
              <a:rPr lang="en-US" sz="2200" dirty="0"/>
              <a:t>The fuel is electrochemically dissolved using a potential between the basket (loaded with used fuel) as anode and a stainless steel electrode in the salt as the cathode</a:t>
            </a:r>
          </a:p>
          <a:p>
            <a:r>
              <a:rPr lang="en-US" sz="2200" dirty="0"/>
              <a:t>Uranium and TRU are deposited on the cathodes</a:t>
            </a:r>
          </a:p>
          <a:p>
            <a:r>
              <a:rPr lang="en-US" sz="2200" dirty="0"/>
              <a:t>Once the fuel is dissolved and most of the uranium is deposited on the solid steel, this cathode is replaced by a liquid cadmium cathode, and the remaining TRUs can be co-deposited with the remaining uranium</a:t>
            </a:r>
          </a:p>
          <a:p>
            <a:endParaRPr lang="en-US" sz="2200" dirty="0"/>
          </a:p>
          <a:p>
            <a:endParaRPr lang="en-US" sz="2200" dirty="0"/>
          </a:p>
        </p:txBody>
      </p:sp>
      <p:pic>
        <p:nvPicPr>
          <p:cNvPr id="6" name="Content Placeholder 5">
            <a:extLst>
              <a:ext uri="{FF2B5EF4-FFF2-40B4-BE49-F238E27FC236}">
                <a16:creationId xmlns:a16="http://schemas.microsoft.com/office/drawing/2014/main" id="{093AC7C9-9F7C-8F4E-82BA-4B27743A84FE}"/>
              </a:ext>
            </a:extLst>
          </p:cNvPr>
          <p:cNvPicPr>
            <a:picLocks noGrp="1" noChangeAspect="1"/>
          </p:cNvPicPr>
          <p:nvPr>
            <p:ph sz="half" idx="2"/>
          </p:nvPr>
        </p:nvPicPr>
        <p:blipFill>
          <a:blip r:embed="rId2"/>
          <a:stretch>
            <a:fillRect/>
          </a:stretch>
        </p:blipFill>
        <p:spPr>
          <a:xfrm>
            <a:off x="6565462" y="2222059"/>
            <a:ext cx="5384800" cy="3650549"/>
          </a:xfrm>
          <a:prstGeom prst="rect">
            <a:avLst/>
          </a:prstGeom>
        </p:spPr>
      </p:pic>
      <p:sp>
        <p:nvSpPr>
          <p:cNvPr id="5" name="Slide Number Placeholder 4">
            <a:extLst>
              <a:ext uri="{FF2B5EF4-FFF2-40B4-BE49-F238E27FC236}">
                <a16:creationId xmlns:a16="http://schemas.microsoft.com/office/drawing/2014/main" id="{3D5AD5B2-0EFB-D14B-ABE8-E0AEFEF8AC8C}"/>
              </a:ext>
            </a:extLst>
          </p:cNvPr>
          <p:cNvSpPr>
            <a:spLocks noGrp="1"/>
          </p:cNvSpPr>
          <p:nvPr>
            <p:ph type="sldNum" sz="quarter" idx="12"/>
          </p:nvPr>
        </p:nvSpPr>
        <p:spPr/>
        <p:txBody>
          <a:bodyPr/>
          <a:lstStyle/>
          <a:p>
            <a:pPr>
              <a:defRPr/>
            </a:pPr>
            <a:fld id="{EC35E9FC-F6D5-0349-BBED-EA7D7A9BC49B}" type="slidenum">
              <a:rPr lang="en-US" smtClean="0"/>
              <a:pPr>
                <a:defRPr/>
              </a:pPr>
              <a:t>5</a:t>
            </a:fld>
            <a:endParaRPr lang="en-US"/>
          </a:p>
        </p:txBody>
      </p:sp>
    </p:spTree>
    <p:extLst>
      <p:ext uri="{BB962C8B-B14F-4D97-AF65-F5344CB8AC3E}">
        <p14:creationId xmlns:p14="http://schemas.microsoft.com/office/powerpoint/2010/main" val="27386232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6EC72D-B3DD-3049-A22B-F37C257A4E56}"/>
              </a:ext>
            </a:extLst>
          </p:cNvPr>
          <p:cNvSpPr>
            <a:spLocks noGrp="1"/>
          </p:cNvSpPr>
          <p:nvPr>
            <p:ph type="title"/>
          </p:nvPr>
        </p:nvSpPr>
        <p:spPr/>
        <p:txBody>
          <a:bodyPr/>
          <a:lstStyle/>
          <a:p>
            <a:r>
              <a:rPr lang="en-US" dirty="0"/>
              <a:t>IFR </a:t>
            </a:r>
            <a:r>
              <a:rPr lang="en-US" dirty="0" err="1"/>
              <a:t>Pyroprocess</a:t>
            </a:r>
            <a:endParaRPr lang="en-US" dirty="0"/>
          </a:p>
        </p:txBody>
      </p:sp>
      <p:sp>
        <p:nvSpPr>
          <p:cNvPr id="3" name="Content Placeholder 2">
            <a:extLst>
              <a:ext uri="{FF2B5EF4-FFF2-40B4-BE49-F238E27FC236}">
                <a16:creationId xmlns:a16="http://schemas.microsoft.com/office/drawing/2014/main" id="{FE3F92C1-C673-B346-BED3-52D24C6EAA35}"/>
              </a:ext>
            </a:extLst>
          </p:cNvPr>
          <p:cNvSpPr>
            <a:spLocks noGrp="1"/>
          </p:cNvSpPr>
          <p:nvPr>
            <p:ph sz="half" idx="1"/>
          </p:nvPr>
        </p:nvSpPr>
        <p:spPr>
          <a:xfrm>
            <a:off x="609599" y="1968503"/>
            <a:ext cx="6117021" cy="4157663"/>
          </a:xfrm>
        </p:spPr>
        <p:txBody>
          <a:bodyPr/>
          <a:lstStyle/>
          <a:p>
            <a:r>
              <a:rPr lang="en-US" sz="2200" dirty="0"/>
              <a:t>The alkali, alkaline earth, rare earth, and halide FPs remain primarily dissolved in the salt phase</a:t>
            </a:r>
          </a:p>
          <a:p>
            <a:r>
              <a:rPr lang="en-US" sz="2200" dirty="0"/>
              <a:t>More than 90% of the noble metal FPs and fuel alloy material are retained in the chopped fuel cladding segments in the anode baskets</a:t>
            </a:r>
          </a:p>
          <a:p>
            <a:r>
              <a:rPr lang="en-US" sz="2200" dirty="0"/>
              <a:t>Can reduce the repository burden of radioactive waste by separating long-lived MA from spent light-water reactor fuel, burning MA in fast reactors, and decreasing the long-term radioactivity of nuclear waste</a:t>
            </a:r>
          </a:p>
          <a:p>
            <a:endParaRPr lang="en-US" sz="2200" dirty="0"/>
          </a:p>
          <a:p>
            <a:endParaRPr lang="en-US" sz="2200" dirty="0"/>
          </a:p>
          <a:p>
            <a:endParaRPr lang="en-US" sz="2200" dirty="0"/>
          </a:p>
        </p:txBody>
      </p:sp>
      <p:pic>
        <p:nvPicPr>
          <p:cNvPr id="6" name="Content Placeholder 5">
            <a:extLst>
              <a:ext uri="{FF2B5EF4-FFF2-40B4-BE49-F238E27FC236}">
                <a16:creationId xmlns:a16="http://schemas.microsoft.com/office/drawing/2014/main" id="{093AC7C9-9F7C-8F4E-82BA-4B27743A84FE}"/>
              </a:ext>
            </a:extLst>
          </p:cNvPr>
          <p:cNvPicPr>
            <a:picLocks noGrp="1" noChangeAspect="1"/>
          </p:cNvPicPr>
          <p:nvPr>
            <p:ph sz="half" idx="2"/>
          </p:nvPr>
        </p:nvPicPr>
        <p:blipFill>
          <a:blip r:embed="rId2"/>
          <a:stretch>
            <a:fillRect/>
          </a:stretch>
        </p:blipFill>
        <p:spPr>
          <a:xfrm>
            <a:off x="6565462" y="2222059"/>
            <a:ext cx="5384800" cy="3650549"/>
          </a:xfrm>
          <a:prstGeom prst="rect">
            <a:avLst/>
          </a:prstGeom>
        </p:spPr>
      </p:pic>
      <p:sp>
        <p:nvSpPr>
          <p:cNvPr id="5" name="Slide Number Placeholder 4">
            <a:extLst>
              <a:ext uri="{FF2B5EF4-FFF2-40B4-BE49-F238E27FC236}">
                <a16:creationId xmlns:a16="http://schemas.microsoft.com/office/drawing/2014/main" id="{3D5AD5B2-0EFB-D14B-ABE8-E0AEFEF8AC8C}"/>
              </a:ext>
            </a:extLst>
          </p:cNvPr>
          <p:cNvSpPr>
            <a:spLocks noGrp="1"/>
          </p:cNvSpPr>
          <p:nvPr>
            <p:ph type="sldNum" sz="quarter" idx="12"/>
          </p:nvPr>
        </p:nvSpPr>
        <p:spPr/>
        <p:txBody>
          <a:bodyPr/>
          <a:lstStyle/>
          <a:p>
            <a:pPr>
              <a:defRPr/>
            </a:pPr>
            <a:fld id="{EC35E9FC-F6D5-0349-BBED-EA7D7A9BC49B}" type="slidenum">
              <a:rPr lang="en-US" smtClean="0"/>
              <a:pPr>
                <a:defRPr/>
              </a:pPr>
              <a:t>6</a:t>
            </a:fld>
            <a:endParaRPr lang="en-US"/>
          </a:p>
        </p:txBody>
      </p:sp>
    </p:spTree>
    <p:extLst>
      <p:ext uri="{BB962C8B-B14F-4D97-AF65-F5344CB8AC3E}">
        <p14:creationId xmlns:p14="http://schemas.microsoft.com/office/powerpoint/2010/main" val="40329067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CE851-9CAA-904E-B87E-EDA6E1A4863B}"/>
              </a:ext>
            </a:extLst>
          </p:cNvPr>
          <p:cNvSpPr>
            <a:spLocks noGrp="1"/>
          </p:cNvSpPr>
          <p:nvPr>
            <p:ph type="title"/>
          </p:nvPr>
        </p:nvSpPr>
        <p:spPr/>
        <p:txBody>
          <a:bodyPr/>
          <a:lstStyle/>
          <a:p>
            <a:r>
              <a:rPr lang="en-US" dirty="0"/>
              <a:t>Refabrication</a:t>
            </a:r>
          </a:p>
        </p:txBody>
      </p:sp>
      <p:sp>
        <p:nvSpPr>
          <p:cNvPr id="3" name="Content Placeholder 2">
            <a:extLst>
              <a:ext uri="{FF2B5EF4-FFF2-40B4-BE49-F238E27FC236}">
                <a16:creationId xmlns:a16="http://schemas.microsoft.com/office/drawing/2014/main" id="{DA5AC39C-F1A3-CA4D-8276-0BBA3895B9A8}"/>
              </a:ext>
            </a:extLst>
          </p:cNvPr>
          <p:cNvSpPr>
            <a:spLocks noGrp="1"/>
          </p:cNvSpPr>
          <p:nvPr>
            <p:ph sz="half" idx="1"/>
          </p:nvPr>
        </p:nvSpPr>
        <p:spPr/>
        <p:txBody>
          <a:bodyPr/>
          <a:lstStyle/>
          <a:p>
            <a:r>
              <a:rPr lang="en-US" sz="2200" dirty="0"/>
              <a:t>Metal-fueled fast reactors facilitate the effective transmutation of MA because of the high-energy neutron spectrum</a:t>
            </a:r>
          </a:p>
          <a:p>
            <a:r>
              <a:rPr lang="en-US" sz="2200" dirty="0"/>
              <a:t>One of the measures to load MA into the reactor core is to add MA to the fuel alloy homogeneously</a:t>
            </a:r>
          </a:p>
          <a:p>
            <a:r>
              <a:rPr lang="en-US" sz="2200" dirty="0"/>
              <a:t>Can perform injection casting in the same manner as the fresh fuel, to form MA-bearing fuel alloys</a:t>
            </a:r>
          </a:p>
        </p:txBody>
      </p:sp>
      <p:sp>
        <p:nvSpPr>
          <p:cNvPr id="4" name="Content Placeholder 3">
            <a:extLst>
              <a:ext uri="{FF2B5EF4-FFF2-40B4-BE49-F238E27FC236}">
                <a16:creationId xmlns:a16="http://schemas.microsoft.com/office/drawing/2014/main" id="{C3F700C4-0FFA-D147-ADAB-03DAB0B785D7}"/>
              </a:ext>
            </a:extLst>
          </p:cNvPr>
          <p:cNvSpPr>
            <a:spLocks noGrp="1"/>
          </p:cNvSpPr>
          <p:nvPr>
            <p:ph sz="half" idx="2"/>
          </p:nvPr>
        </p:nvSpPr>
        <p:spPr/>
        <p:txBody>
          <a:bodyPr/>
          <a:lstStyle/>
          <a:p>
            <a:r>
              <a:rPr lang="en-US" sz="2200" dirty="0"/>
              <a:t>These technologies are expected to reduce the fuel cycle cost even for small-scale fuel cycle plants because of the simplicity of the process and the compactness of the equipment</a:t>
            </a:r>
          </a:p>
          <a:p>
            <a:r>
              <a:rPr lang="en-US" sz="2200" dirty="0"/>
              <a:t>For example, in the injection casting process, composition adjustment, melting (alloying), and casting of the fuel slug can be done in a single injection-casting furnace</a:t>
            </a:r>
          </a:p>
          <a:p>
            <a:endParaRPr lang="en-US" sz="2200" dirty="0"/>
          </a:p>
          <a:p>
            <a:endParaRPr lang="en-US" sz="2200" dirty="0"/>
          </a:p>
        </p:txBody>
      </p:sp>
      <p:sp>
        <p:nvSpPr>
          <p:cNvPr id="5" name="Slide Number Placeholder 4">
            <a:extLst>
              <a:ext uri="{FF2B5EF4-FFF2-40B4-BE49-F238E27FC236}">
                <a16:creationId xmlns:a16="http://schemas.microsoft.com/office/drawing/2014/main" id="{000C07CA-C85C-0E46-83B0-05559C6298A2}"/>
              </a:ext>
            </a:extLst>
          </p:cNvPr>
          <p:cNvSpPr>
            <a:spLocks noGrp="1"/>
          </p:cNvSpPr>
          <p:nvPr>
            <p:ph type="sldNum" sz="quarter" idx="12"/>
          </p:nvPr>
        </p:nvSpPr>
        <p:spPr/>
        <p:txBody>
          <a:bodyPr/>
          <a:lstStyle/>
          <a:p>
            <a:pPr>
              <a:defRPr/>
            </a:pPr>
            <a:fld id="{EC35E9FC-F6D5-0349-BBED-EA7D7A9BC49B}" type="slidenum">
              <a:rPr lang="en-US" smtClean="0"/>
              <a:pPr>
                <a:defRPr/>
              </a:pPr>
              <a:t>7</a:t>
            </a:fld>
            <a:endParaRPr lang="en-US"/>
          </a:p>
        </p:txBody>
      </p:sp>
    </p:spTree>
    <p:extLst>
      <p:ext uri="{BB962C8B-B14F-4D97-AF65-F5344CB8AC3E}">
        <p14:creationId xmlns:p14="http://schemas.microsoft.com/office/powerpoint/2010/main" val="28326999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7947CF-EAEA-5F40-93E5-30922295C42A}"/>
              </a:ext>
            </a:extLst>
          </p:cNvPr>
          <p:cNvSpPr>
            <a:spLocks noGrp="1"/>
          </p:cNvSpPr>
          <p:nvPr>
            <p:ph type="title"/>
          </p:nvPr>
        </p:nvSpPr>
        <p:spPr/>
        <p:txBody>
          <a:bodyPr/>
          <a:lstStyle/>
          <a:p>
            <a:r>
              <a:rPr lang="en-US" dirty="0"/>
              <a:t>Metallic fuel performance modeling</a:t>
            </a:r>
          </a:p>
        </p:txBody>
      </p:sp>
      <p:sp>
        <p:nvSpPr>
          <p:cNvPr id="3" name="Slide Number Placeholder 2">
            <a:extLst>
              <a:ext uri="{FF2B5EF4-FFF2-40B4-BE49-F238E27FC236}">
                <a16:creationId xmlns:a16="http://schemas.microsoft.com/office/drawing/2014/main" id="{5B3532C3-93BE-7043-BD18-1B055D494CE7}"/>
              </a:ext>
            </a:extLst>
          </p:cNvPr>
          <p:cNvSpPr>
            <a:spLocks noGrp="1"/>
          </p:cNvSpPr>
          <p:nvPr>
            <p:ph type="sldNum" sz="quarter" idx="12"/>
          </p:nvPr>
        </p:nvSpPr>
        <p:spPr/>
        <p:txBody>
          <a:bodyPr/>
          <a:lstStyle/>
          <a:p>
            <a:pPr>
              <a:defRPr/>
            </a:pPr>
            <a:fld id="{0DA6BD0F-ABBC-C14D-BC96-77BE126A748B}" type="slidenum">
              <a:rPr lang="en-US" smtClean="0"/>
              <a:pPr>
                <a:defRPr/>
              </a:pPr>
              <a:t>8</a:t>
            </a:fld>
            <a:endParaRPr lang="en-US"/>
          </a:p>
        </p:txBody>
      </p:sp>
    </p:spTree>
    <p:extLst>
      <p:ext uri="{BB962C8B-B14F-4D97-AF65-F5344CB8AC3E}">
        <p14:creationId xmlns:p14="http://schemas.microsoft.com/office/powerpoint/2010/main" val="36321527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FCC907-5EBC-1E44-B3D7-2D72CA801E9C}"/>
              </a:ext>
            </a:extLst>
          </p:cNvPr>
          <p:cNvSpPr>
            <a:spLocks noGrp="1"/>
          </p:cNvSpPr>
          <p:nvPr>
            <p:ph type="title"/>
          </p:nvPr>
        </p:nvSpPr>
        <p:spPr/>
        <p:txBody>
          <a:bodyPr/>
          <a:lstStyle/>
          <a:p>
            <a:r>
              <a:rPr lang="en-US" dirty="0"/>
              <a:t>Metallic Fuel Phenomena</a:t>
            </a:r>
          </a:p>
        </p:txBody>
      </p:sp>
      <p:pic>
        <p:nvPicPr>
          <p:cNvPr id="6" name="Content Placeholder 5">
            <a:extLst>
              <a:ext uri="{FF2B5EF4-FFF2-40B4-BE49-F238E27FC236}">
                <a16:creationId xmlns:a16="http://schemas.microsoft.com/office/drawing/2014/main" id="{B6474A18-6EB3-6D44-9E95-EBFF662756F8}"/>
              </a:ext>
            </a:extLst>
          </p:cNvPr>
          <p:cNvPicPr>
            <a:picLocks noGrp="1" noChangeAspect="1"/>
          </p:cNvPicPr>
          <p:nvPr>
            <p:ph sz="half" idx="2"/>
          </p:nvPr>
        </p:nvPicPr>
        <p:blipFill>
          <a:blip r:embed="rId2"/>
          <a:stretch>
            <a:fillRect/>
          </a:stretch>
        </p:blipFill>
        <p:spPr>
          <a:xfrm>
            <a:off x="2117834" y="1749428"/>
            <a:ext cx="7956331" cy="5108572"/>
          </a:xfrm>
          <a:prstGeom prst="rect">
            <a:avLst/>
          </a:prstGeom>
        </p:spPr>
      </p:pic>
      <p:sp>
        <p:nvSpPr>
          <p:cNvPr id="5" name="Slide Number Placeholder 4">
            <a:extLst>
              <a:ext uri="{FF2B5EF4-FFF2-40B4-BE49-F238E27FC236}">
                <a16:creationId xmlns:a16="http://schemas.microsoft.com/office/drawing/2014/main" id="{18E45DC0-B5C2-B845-B439-31D7A1A9239D}"/>
              </a:ext>
            </a:extLst>
          </p:cNvPr>
          <p:cNvSpPr>
            <a:spLocks noGrp="1"/>
          </p:cNvSpPr>
          <p:nvPr>
            <p:ph type="sldNum" sz="quarter" idx="12"/>
          </p:nvPr>
        </p:nvSpPr>
        <p:spPr/>
        <p:txBody>
          <a:bodyPr/>
          <a:lstStyle/>
          <a:p>
            <a:pPr>
              <a:defRPr/>
            </a:pPr>
            <a:fld id="{EC35E9FC-F6D5-0349-BBED-EA7D7A9BC49B}" type="slidenum">
              <a:rPr lang="en-US" smtClean="0"/>
              <a:pPr>
                <a:defRPr/>
              </a:pPr>
              <a:t>9</a:t>
            </a:fld>
            <a:endParaRPr lang="en-US"/>
          </a:p>
        </p:txBody>
      </p:sp>
    </p:spTree>
    <p:extLst>
      <p:ext uri="{BB962C8B-B14F-4D97-AF65-F5344CB8AC3E}">
        <p14:creationId xmlns:p14="http://schemas.microsoft.com/office/powerpoint/2010/main" val="2347550340"/>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NCStateU-horizontal-left-logo">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35491</TotalTime>
  <Words>1991</Words>
  <Application>Microsoft Macintosh PowerPoint</Application>
  <PresentationFormat>Widescreen</PresentationFormat>
  <Paragraphs>201</Paragraphs>
  <Slides>33</Slides>
  <Notes>0</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33</vt:i4>
      </vt:variant>
    </vt:vector>
  </HeadingPairs>
  <TitlesOfParts>
    <vt:vector size="39" baseType="lpstr">
      <vt:lpstr>Arial</vt:lpstr>
      <vt:lpstr>Calibri</vt:lpstr>
      <vt:lpstr>Calibri Light</vt:lpstr>
      <vt:lpstr>Symbol</vt:lpstr>
      <vt:lpstr>Custom Design</vt:lpstr>
      <vt:lpstr>1_NCStateU-horizontal-left-logo</vt:lpstr>
      <vt:lpstr>NE 591: Advanced Reactor Materials</vt:lpstr>
      <vt:lpstr>Last Time</vt:lpstr>
      <vt:lpstr>Reprocessing</vt:lpstr>
      <vt:lpstr>IFR Pyroprocess</vt:lpstr>
      <vt:lpstr>IFR Pyroprocess</vt:lpstr>
      <vt:lpstr>IFR Pyroprocess</vt:lpstr>
      <vt:lpstr>Refabrication</vt:lpstr>
      <vt:lpstr>Metallic fuel performance modeling</vt:lpstr>
      <vt:lpstr>Metallic Fuel Phenomena</vt:lpstr>
      <vt:lpstr>Constituent Redistribution Models</vt:lpstr>
      <vt:lpstr>Constituent Redistribution Models</vt:lpstr>
      <vt:lpstr>Constituent Redistribution Models</vt:lpstr>
      <vt:lpstr>Temperature Predictions</vt:lpstr>
      <vt:lpstr>Porosity Predictions</vt:lpstr>
      <vt:lpstr>Porosity Predictions</vt:lpstr>
      <vt:lpstr>Mechanical Properties</vt:lpstr>
      <vt:lpstr>BISON Testing</vt:lpstr>
      <vt:lpstr>Other Codes</vt:lpstr>
      <vt:lpstr>Other Codes</vt:lpstr>
      <vt:lpstr>Mixed oxide fuel</vt:lpstr>
      <vt:lpstr>MOX Introduction</vt:lpstr>
      <vt:lpstr>MOX Fuels in SFRs</vt:lpstr>
      <vt:lpstr>MOX Restructuring</vt:lpstr>
      <vt:lpstr>MOX Restructuring</vt:lpstr>
      <vt:lpstr>MOX Pore Formation</vt:lpstr>
      <vt:lpstr>MOX Pore Formation</vt:lpstr>
      <vt:lpstr>Redistribution of Pu</vt:lpstr>
      <vt:lpstr>Redistribution of Pu</vt:lpstr>
      <vt:lpstr>Pu-rich Agglomerates</vt:lpstr>
      <vt:lpstr>Pu-rich Agglomerates</vt:lpstr>
      <vt:lpstr>Pu-rich Agglomerates</vt:lpstr>
      <vt:lpstr>Summary</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Fuel Fabrication</dc:title>
  <dc:creator>Ben Beeler</dc:creator>
  <cp:lastModifiedBy>Benjamin W. Beeler</cp:lastModifiedBy>
  <cp:revision>104</cp:revision>
  <dcterms:created xsi:type="dcterms:W3CDTF">2019-12-09T16:44:02Z</dcterms:created>
  <dcterms:modified xsi:type="dcterms:W3CDTF">2021-09-28T13:31:49Z</dcterms:modified>
</cp:coreProperties>
</file>